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9" r:id="rId4"/>
    <p:sldId id="260"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p:scale>
          <a:sx n="81" d="100"/>
          <a:sy n="81" d="100"/>
        </p:scale>
        <p:origin x="-24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90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293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719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348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74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40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08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06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68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151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40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650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0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53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346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22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4789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0660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46909" y="1226128"/>
            <a:ext cx="10016835" cy="5242890"/>
          </a:xfrm>
          <a:prstGeom prst="rect">
            <a:avLst/>
          </a:prstGeom>
        </p:spPr>
      </p:pic>
      <p:sp>
        <p:nvSpPr>
          <p:cNvPr id="5" name="Rectángulo redondeado 4"/>
          <p:cNvSpPr/>
          <p:nvPr/>
        </p:nvSpPr>
        <p:spPr>
          <a:xfrm>
            <a:off x="2801031" y="4982666"/>
            <a:ext cx="7363326" cy="1071112"/>
          </a:xfrm>
          <a:prstGeom prst="round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PE" sz="2400" b="1" dirty="0" smtClean="0">
                <a:ln w="0"/>
                <a:solidFill>
                  <a:schemeClr val="tx1"/>
                </a:solidFill>
                <a:effectLst>
                  <a:outerShdw blurRad="38100" dist="19050" dir="2700000" algn="tl" rotWithShape="0">
                    <a:schemeClr val="dk1">
                      <a:alpha val="40000"/>
                    </a:schemeClr>
                  </a:outerShdw>
                </a:effectLst>
              </a:rPr>
              <a:t>Niveles</a:t>
            </a:r>
          </a:p>
          <a:p>
            <a:pPr algn="ctr"/>
            <a:r>
              <a:rPr lang="es-PE" sz="2400" b="1" dirty="0" smtClean="0">
                <a:ln w="0"/>
                <a:solidFill>
                  <a:schemeClr val="tx1"/>
                </a:solidFill>
                <a:effectLst>
                  <a:outerShdw blurRad="38100" dist="19050" dir="2700000" algn="tl" rotWithShape="0">
                    <a:schemeClr val="dk1">
                      <a:alpha val="40000"/>
                    </a:schemeClr>
                  </a:outerShdw>
                </a:effectLst>
              </a:rPr>
              <a:t> INICIAL – PRIMARIA - SECUNDARIA EBR</a:t>
            </a:r>
            <a:endParaRPr lang="es-PE" sz="2400" b="1" dirty="0">
              <a:ln w="0"/>
              <a:solidFill>
                <a:schemeClr val="tx1"/>
              </a:solidFill>
              <a:effectLst>
                <a:outerShdw blurRad="38100" dist="19050" dir="2700000" algn="tl" rotWithShape="0">
                  <a:schemeClr val="dk1">
                    <a:alpha val="40000"/>
                  </a:schemeClr>
                </a:outerShdw>
              </a:effectLst>
            </a:endParaRPr>
          </a:p>
        </p:txBody>
      </p:sp>
      <p:sp>
        <p:nvSpPr>
          <p:cNvPr id="6" name="Rectángulo redondeado 5"/>
          <p:cNvSpPr/>
          <p:nvPr/>
        </p:nvSpPr>
        <p:spPr>
          <a:xfrm>
            <a:off x="3673320" y="6228386"/>
            <a:ext cx="5618749" cy="481263"/>
          </a:xfrm>
          <a:prstGeom prst="round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Director(e): Mag. Carlos Alberto Sánchez Rivera</a:t>
            </a:r>
            <a:endParaRPr lang="es-PE" b="1" dirty="0"/>
          </a:p>
        </p:txBody>
      </p:sp>
      <p:sp>
        <p:nvSpPr>
          <p:cNvPr id="9" name="Título 1"/>
          <p:cNvSpPr>
            <a:spLocks noGrp="1"/>
          </p:cNvSpPr>
          <p:nvPr>
            <p:ph type="ctrTitle"/>
          </p:nvPr>
        </p:nvSpPr>
        <p:spPr>
          <a:xfrm>
            <a:off x="2421080" y="1216954"/>
            <a:ext cx="7668491" cy="2262781"/>
          </a:xfrm>
          <a:solidFill>
            <a:srgbClr val="FF0000"/>
          </a:solidFill>
        </p:spPr>
        <p:txBody>
          <a:bodyPr>
            <a:normAutofit fontScale="90000"/>
          </a:bodyPr>
          <a:lstStyle/>
          <a:p>
            <a:pPr algn="ctr"/>
            <a:r>
              <a:rPr lang="es-PE" b="1" dirty="0" smtClean="0">
                <a:solidFill>
                  <a:schemeClr val="bg1"/>
                </a:solidFill>
              </a:rPr>
              <a:t>IMPLEMENTACIÓN DE LA MOCHILA DE MERGENCIA FAMILIAR</a:t>
            </a:r>
            <a:endParaRPr lang="es-PE" b="1" dirty="0">
              <a:solidFill>
                <a:schemeClr val="bg1"/>
              </a:solidFill>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51" y="222332"/>
            <a:ext cx="2077932" cy="2126013"/>
          </a:xfrm>
          <a:prstGeom prst="rect">
            <a:avLst/>
          </a:prstGeom>
        </p:spPr>
      </p:pic>
      <p:pic>
        <p:nvPicPr>
          <p:cNvPr id="11" name="Picture 4" descr="Intro Aprendo en casa tv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359" y="284678"/>
            <a:ext cx="2973471" cy="1570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0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ctr">
              <a:spcBef>
                <a:spcPts val="1000"/>
              </a:spcBef>
            </a:pPr>
            <a:r>
              <a:rPr lang="es-PE" sz="2000" i="1" dirty="0" smtClean="0">
                <a:solidFill>
                  <a:srgbClr val="FF0000"/>
                </a:solidFill>
                <a:latin typeface="Arial Black" panose="020B0A04020102020204" pitchFamily="34" charset="0"/>
                <a:ea typeface="+mn-ea"/>
                <a:cs typeface="+mn-cs"/>
              </a:rPr>
              <a:t>Título de la Experiencia Pedagógica:</a:t>
            </a:r>
            <a:r>
              <a:rPr lang="es-PE" sz="2800" i="1" dirty="0" smtClean="0">
                <a:solidFill>
                  <a:srgbClr val="FF0000"/>
                </a:solidFill>
                <a:latin typeface="Arial Black" panose="020B0A04020102020204" pitchFamily="34" charset="0"/>
                <a:ea typeface="+mn-ea"/>
                <a:cs typeface="+mn-cs"/>
              </a:rPr>
              <a:t/>
            </a:r>
            <a:br>
              <a:rPr lang="es-PE" sz="2800" i="1" dirty="0" smtClean="0">
                <a:solidFill>
                  <a:srgbClr val="FF0000"/>
                </a:solidFill>
                <a:latin typeface="Arial Black" panose="020B0A04020102020204" pitchFamily="34" charset="0"/>
                <a:ea typeface="+mn-ea"/>
                <a:cs typeface="+mn-cs"/>
              </a:rPr>
            </a:br>
            <a:r>
              <a:rPr lang="es-PE" sz="2800" i="1" dirty="0" smtClean="0">
                <a:solidFill>
                  <a:srgbClr val="FF0000"/>
                </a:solidFill>
                <a:latin typeface="Arial Black" panose="020B0A04020102020204" pitchFamily="34" charset="0"/>
                <a:ea typeface="+mn-ea"/>
                <a:cs typeface="+mn-cs"/>
              </a:rPr>
              <a:t>“Organizo </a:t>
            </a:r>
            <a:r>
              <a:rPr lang="es-PE" sz="2800" i="1" dirty="0">
                <a:solidFill>
                  <a:srgbClr val="FF0000"/>
                </a:solidFill>
                <a:latin typeface="Arial Black" panose="020B0A04020102020204" pitchFamily="34" charset="0"/>
                <a:ea typeface="+mn-ea"/>
                <a:cs typeface="+mn-cs"/>
              </a:rPr>
              <a:t>mi </a:t>
            </a:r>
            <a:r>
              <a:rPr lang="es-PE" sz="2800" b="1" i="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Black" panose="020B0A04020102020204" pitchFamily="34" charset="0"/>
                <a:ea typeface="+mn-ea"/>
                <a:cs typeface="+mn-cs"/>
              </a:rPr>
              <a:t>Mochila de Emergencia </a:t>
            </a:r>
            <a:r>
              <a:rPr lang="es-PE" sz="2800" i="1" dirty="0" smtClean="0">
                <a:solidFill>
                  <a:srgbClr val="FF0000"/>
                </a:solidFill>
                <a:latin typeface="Arial Black" panose="020B0A04020102020204" pitchFamily="34" charset="0"/>
                <a:ea typeface="+mn-ea"/>
                <a:cs typeface="+mn-cs"/>
              </a:rPr>
              <a:t>para</a:t>
            </a:r>
            <a:r>
              <a:rPr lang="es-PE" sz="2800" i="1" dirty="0">
                <a:solidFill>
                  <a:srgbClr val="FF0000"/>
                </a:solidFill>
                <a:latin typeface="Arial Black" panose="020B0A04020102020204" pitchFamily="34" charset="0"/>
                <a:ea typeface="+mn-ea"/>
                <a:cs typeface="+mn-cs"/>
              </a:rPr>
              <a:t> </a:t>
            </a:r>
            <a:r>
              <a:rPr lang="es-PE" sz="2800" i="1" dirty="0" smtClean="0">
                <a:solidFill>
                  <a:srgbClr val="FF0000"/>
                </a:solidFill>
                <a:latin typeface="Arial Black" panose="020B0A04020102020204" pitchFamily="34" charset="0"/>
                <a:ea typeface="+mn-ea"/>
                <a:cs typeface="+mn-cs"/>
              </a:rPr>
              <a:t>casos de Urgencia o Emergencia y garantizar mi Supervivencia”</a:t>
            </a:r>
            <a:r>
              <a:rPr lang="es-PE" sz="2800" i="1" dirty="0">
                <a:solidFill>
                  <a:srgbClr val="FF0000"/>
                </a:solidFill>
                <a:latin typeface="Arial Black" panose="020B0A04020102020204" pitchFamily="34" charset="0"/>
                <a:ea typeface="+mn-ea"/>
                <a:cs typeface="+mn-cs"/>
              </a:rPr>
              <a:t/>
            </a:r>
            <a:br>
              <a:rPr lang="es-PE" sz="2800" i="1" dirty="0">
                <a:solidFill>
                  <a:srgbClr val="FF0000"/>
                </a:solidFill>
                <a:latin typeface="Arial Black" panose="020B0A04020102020204" pitchFamily="34" charset="0"/>
                <a:ea typeface="+mn-ea"/>
                <a:cs typeface="+mn-cs"/>
              </a:rPr>
            </a:br>
            <a:endParaRPr lang="es-PE"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040560"/>
            <a:ext cx="1830235" cy="1500600"/>
          </a:xfrm>
          <a:prstGeom prst="rect">
            <a:avLst/>
          </a:prstGeom>
        </p:spPr>
      </p:pic>
      <p:pic>
        <p:nvPicPr>
          <p:cNvPr id="6" name="Marcador de contenido 5" descr="Sismo | Mochila de emergencia: todo lo que debe contener en caso de sismos  | Simulacro Nacional | RPP Noticia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9434" y="2452255"/>
            <a:ext cx="4037163" cy="3017657"/>
          </a:xfrm>
          <a:prstGeom prst="rect">
            <a:avLst/>
          </a:prstGeom>
          <a:noFill/>
          <a:ln>
            <a:noFill/>
          </a:ln>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1558637" y="2971800"/>
            <a:ext cx="3470564" cy="2535382"/>
          </a:xfrm>
          <a:prstGeom prst="rect">
            <a:avLst/>
          </a:prstGeom>
        </p:spPr>
      </p:pic>
      <p:sp>
        <p:nvSpPr>
          <p:cNvPr id="8" name="Rectángulo redondeado 7"/>
          <p:cNvSpPr/>
          <p:nvPr/>
        </p:nvSpPr>
        <p:spPr>
          <a:xfrm>
            <a:off x="2161309" y="2452255"/>
            <a:ext cx="2265218" cy="374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latin typeface="Arial" panose="020B0604020202020204" pitchFamily="34" charset="0"/>
                <a:cs typeface="Arial" panose="020B0604020202020204" pitchFamily="34" charset="0"/>
              </a:rPr>
              <a:t>En mi hogar</a:t>
            </a:r>
            <a:endParaRPr lang="es-P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95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2231" y="1243697"/>
            <a:ext cx="9276348" cy="4705904"/>
          </a:xfrm>
          <a:prstGeom prst="rect">
            <a:avLst/>
          </a:prstGeom>
        </p:spPr>
        <p:txBody>
          <a:bodyPr wrap="square">
            <a:spAutoFit/>
          </a:bodyPr>
          <a:lstStyle/>
          <a:p>
            <a:pPr marL="270510" algn="ctr">
              <a:lnSpc>
                <a:spcPct val="115000"/>
              </a:lnSpc>
              <a:spcAft>
                <a:spcPts val="600"/>
              </a:spcAft>
            </a:pPr>
            <a:r>
              <a:rPr lang="es-ES"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EL OBJETIVO PRINCIPAL: </a:t>
            </a:r>
            <a:endParaRPr lang="es-ES" dirty="0">
              <a:latin typeface="Calibri" panose="020F0502020204030204" pitchFamily="34" charset="0"/>
              <a:ea typeface="Times New Roman" panose="02020603050405020304" pitchFamily="18" charset="0"/>
              <a:cs typeface="Calibri" panose="020F0502020204030204" pitchFamily="34" charset="0"/>
            </a:endParaRPr>
          </a:p>
          <a:p>
            <a:pPr marL="270510" algn="just">
              <a:lnSpc>
                <a:spcPct val="115000"/>
              </a:lnSpc>
              <a:spcAft>
                <a:spcPts val="600"/>
              </a:spcAft>
            </a:pPr>
            <a:r>
              <a:rPr lang="es-ES" dirty="0" smtClean="0">
                <a:latin typeface="Calibri" panose="020F0502020204030204" pitchFamily="34" charset="0"/>
                <a:ea typeface="Times New Roman" panose="02020603050405020304" pitchFamily="18" charset="0"/>
                <a:cs typeface="Calibri" panose="020F0502020204030204" pitchFamily="34" charset="0"/>
              </a:rPr>
              <a:t>Convertirnos en una Institución Educativa segura con cultura de prevención y mitigación frente a los desastres o sucesos que atenten o amenacen la salud y seguridad de la comunidad educativa. identificar </a:t>
            </a:r>
            <a:r>
              <a:rPr lang="es-ES" dirty="0">
                <a:latin typeface="Calibri" panose="020F0502020204030204" pitchFamily="34" charset="0"/>
                <a:ea typeface="Times New Roman" panose="02020603050405020304" pitchFamily="18" charset="0"/>
                <a:cs typeface="Calibri" panose="020F0502020204030204" pitchFamily="34" charset="0"/>
              </a:rPr>
              <a:t>y </a:t>
            </a:r>
            <a:r>
              <a:rPr lang="es-ES" dirty="0" smtClean="0">
                <a:latin typeface="Calibri" panose="020F0502020204030204" pitchFamily="34" charset="0"/>
                <a:ea typeface="Times New Roman" panose="02020603050405020304" pitchFamily="18" charset="0"/>
                <a:cs typeface="Calibri" panose="020F0502020204030204" pitchFamily="34" charset="0"/>
              </a:rPr>
              <a:t>mitigar </a:t>
            </a:r>
            <a:r>
              <a:rPr lang="es-ES" dirty="0">
                <a:latin typeface="Calibri" panose="020F0502020204030204" pitchFamily="34" charset="0"/>
                <a:ea typeface="Times New Roman" panose="02020603050405020304" pitchFamily="18" charset="0"/>
                <a:cs typeface="Calibri" panose="020F0502020204030204" pitchFamily="34" charset="0"/>
              </a:rPr>
              <a:t>los peligros recurrentes presentes y latentes en la comunidad. Dicho en resumen, PREVENCION, REDUCCION Y/O MITIGACION de los desastres así como reducir las vulnerabilidades estructurales y no estructurales. También saber prepararse, saber reaccionar y recuperarse de las emergencias o desastres latentes en nuestra región y localidad</a:t>
            </a:r>
            <a:r>
              <a:rPr lang="es-ES" dirty="0" smtClean="0">
                <a:latin typeface="Calibri" panose="020F0502020204030204" pitchFamily="34" charset="0"/>
                <a:ea typeface="Times New Roman" panose="02020603050405020304" pitchFamily="18" charset="0"/>
                <a:cs typeface="Calibri" panose="020F0502020204030204" pitchFamily="34" charset="0"/>
              </a:rPr>
              <a:t>. Todo esto acorde a los lineamientos establecidos en la R.S.G N°302-2019 MINEDU.</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5000"/>
              </a:lnSpc>
              <a:spcAft>
                <a:spcPts val="600"/>
              </a:spcAft>
            </a:pPr>
            <a:r>
              <a:rPr lang="es-ES" dirty="0">
                <a:latin typeface="Calibri" panose="020F0502020204030204" pitchFamily="34" charset="0"/>
                <a:ea typeface="Times New Roman" panose="02020603050405020304" pitchFamily="18" charset="0"/>
                <a:cs typeface="Calibri" panose="020F0502020204030204" pitchFamily="34" charset="0"/>
              </a:rPr>
              <a:t>El Plan de GRD de la </a:t>
            </a:r>
            <a:r>
              <a:rPr lang="es-ES" b="1" dirty="0">
                <a:latin typeface="Calibri" panose="020F0502020204030204" pitchFamily="34" charset="0"/>
                <a:ea typeface="Times New Roman" panose="02020603050405020304" pitchFamily="18" charset="0"/>
                <a:cs typeface="Calibri" panose="020F0502020204030204" pitchFamily="34" charset="0"/>
              </a:rPr>
              <a:t>I.E N° 20930 – 662 LA MERCED</a:t>
            </a:r>
            <a:r>
              <a:rPr lang="es-ES" dirty="0">
                <a:latin typeface="Calibri" panose="020F0502020204030204" pitchFamily="34" charset="0"/>
                <a:ea typeface="Times New Roman" panose="02020603050405020304" pitchFamily="18" charset="0"/>
                <a:cs typeface="Calibri" panose="020F0502020204030204" pitchFamily="34" charset="0"/>
              </a:rPr>
              <a:t>, </a:t>
            </a:r>
            <a:r>
              <a:rPr lang="es-ES" dirty="0" smtClean="0">
                <a:latin typeface="Calibri" panose="020F0502020204030204" pitchFamily="34" charset="0"/>
                <a:ea typeface="Times New Roman" panose="02020603050405020304" pitchFamily="18" charset="0"/>
                <a:cs typeface="Calibri" panose="020F0502020204030204" pitchFamily="34" charset="0"/>
              </a:rPr>
              <a:t>aprobado con R.D N° 08-2020 DIE LM, desarrolla </a:t>
            </a:r>
            <a:r>
              <a:rPr lang="es-ES" dirty="0">
                <a:latin typeface="Calibri" panose="020F0502020204030204" pitchFamily="34" charset="0"/>
                <a:ea typeface="Times New Roman" panose="02020603050405020304" pitchFamily="18" charset="0"/>
                <a:cs typeface="Calibri" panose="020F0502020204030204" pitchFamily="34" charset="0"/>
              </a:rPr>
              <a:t>actividades en el componte prospectivo, correctivo y reactivo e incorpora en sus instrumentos de gestión institucional y pedagógico el planeamiento, organización, dirección, control de actividades y acciones relacionadas con los procesos de estimación, prevención, reducción, preparación, respuesta y rehabilitación, así como la reconstrucción, en el marco de la Ley N° 29664 del Sistema Nacional de Gestión del Riesgo de Desastres (SINAGERD</a:t>
            </a:r>
            <a:r>
              <a:rPr lang="es-ES" dirty="0" smtClean="0">
                <a:latin typeface="Calibri" panose="020F0502020204030204" pitchFamily="34" charset="0"/>
                <a:ea typeface="Times New Roman" panose="02020603050405020304" pitchFamily="18" charset="0"/>
                <a:cs typeface="Calibri" panose="020F0502020204030204" pitchFamily="34" charset="0"/>
              </a:rPr>
              <a:t>).</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62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3946" y="1599223"/>
            <a:ext cx="9168063" cy="3673313"/>
          </a:xfrm>
          <a:prstGeom prst="rect">
            <a:avLst/>
          </a:prstGeom>
        </p:spPr>
        <p:txBody>
          <a:bodyPr wrap="square">
            <a:spAutoFit/>
          </a:bodyPr>
          <a:lstStyle/>
          <a:p>
            <a:pPr marL="270510" algn="just">
              <a:lnSpc>
                <a:spcPct val="115000"/>
              </a:lnSpc>
              <a:spcAft>
                <a:spcPts val="600"/>
              </a:spcAft>
            </a:pPr>
            <a:r>
              <a:rPr lang="es-ES" dirty="0">
                <a:latin typeface="Calibri" panose="020F0502020204030204" pitchFamily="34" charset="0"/>
                <a:ea typeface="Times New Roman" panose="02020603050405020304" pitchFamily="18" charset="0"/>
                <a:cs typeface="Calibri" panose="020F0502020204030204" pitchFamily="34" charset="0"/>
              </a:rPr>
              <a:t>La educación </a:t>
            </a:r>
            <a:r>
              <a:rPr lang="es-ES" dirty="0" smtClean="0">
                <a:latin typeface="Calibri" panose="020F0502020204030204" pitchFamily="34" charset="0"/>
                <a:ea typeface="Times New Roman" panose="02020603050405020304" pitchFamily="18" charset="0"/>
                <a:cs typeface="Calibri" panose="020F0502020204030204" pitchFamily="34" charset="0"/>
              </a:rPr>
              <a:t> y la salud son </a:t>
            </a:r>
            <a:r>
              <a:rPr lang="es-ES" dirty="0">
                <a:latin typeface="Calibri" panose="020F0502020204030204" pitchFamily="34" charset="0"/>
                <a:ea typeface="Times New Roman" panose="02020603050405020304" pitchFamily="18" charset="0"/>
                <a:cs typeface="Calibri" panose="020F0502020204030204" pitchFamily="34" charset="0"/>
              </a:rPr>
              <a:t>derecho </a:t>
            </a:r>
            <a:r>
              <a:rPr lang="es-ES" dirty="0" smtClean="0">
                <a:latin typeface="Calibri" panose="020F0502020204030204" pitchFamily="34" charset="0"/>
                <a:ea typeface="Times New Roman" panose="02020603050405020304" pitchFamily="18" charset="0"/>
                <a:cs typeface="Calibri" panose="020F0502020204030204" pitchFamily="34" charset="0"/>
              </a:rPr>
              <a:t>humanos irrenunciables, ambos aspectos permite </a:t>
            </a:r>
            <a:r>
              <a:rPr lang="es-ES" dirty="0">
                <a:latin typeface="Calibri" panose="020F0502020204030204" pitchFamily="34" charset="0"/>
                <a:ea typeface="Times New Roman" panose="02020603050405020304" pitchFamily="18" charset="0"/>
                <a:cs typeface="Calibri" panose="020F0502020204030204" pitchFamily="34" charset="0"/>
              </a:rPr>
              <a:t>el completo ejercicio y disfrute de los demás derechos, y al ser por lo tanto esencial en la vida y desarrollo de toda persona, pero de manera especial en la de todo niño, niña y adolescente, en cualquier situación o circunstancia sigue teniendo los mismos derechos, ya sea en tiempos de tranquilidad y calma, así como en momentos de emergencias como  el que venimos afrontando frente al COVID19.</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5000"/>
              </a:lnSpc>
              <a:spcAft>
                <a:spcPts val="600"/>
              </a:spcAft>
            </a:pPr>
            <a:r>
              <a:rPr lang="es-ES" dirty="0">
                <a:latin typeface="Calibri" panose="020F0502020204030204" pitchFamily="34" charset="0"/>
                <a:ea typeface="Times New Roman" panose="02020603050405020304" pitchFamily="18" charset="0"/>
                <a:cs typeface="Calibri" panose="020F0502020204030204" pitchFamily="34" charset="0"/>
              </a:rPr>
              <a:t>Teniendo en cuenta nuestra creciente población educativa, la misma que hasta el presente sobrepasa los 400 alumnos entre los tres niveles, que se benefician del sistema educativo estatal, tenemos que garantizar su SEGURIDAD, por tanto, a través de este Plan de Gestión de Riesgo planificamos diversas acciones </a:t>
            </a:r>
            <a:r>
              <a:rPr lang="es-ES" dirty="0" smtClean="0">
                <a:latin typeface="Calibri" panose="020F0502020204030204" pitchFamily="34" charset="0"/>
                <a:ea typeface="Times New Roman" panose="02020603050405020304" pitchFamily="18" charset="0"/>
                <a:cs typeface="Calibri" panose="020F0502020204030204" pitchFamily="34" charset="0"/>
              </a:rPr>
              <a:t>DECENTRALIZADAS  </a:t>
            </a:r>
            <a:r>
              <a:rPr lang="es-ES" dirty="0">
                <a:latin typeface="Calibri" panose="020F0502020204030204" pitchFamily="34" charset="0"/>
                <a:ea typeface="Times New Roman" panose="02020603050405020304" pitchFamily="18" charset="0"/>
                <a:cs typeface="Calibri" panose="020F0502020204030204" pitchFamily="34" charset="0"/>
              </a:rPr>
              <a:t>que apuntan a dicho fin así como brindarles educación gratuita en un entorno pacífico y saludable (Gestión ambiental).</a:t>
            </a:r>
            <a:endParaRPr lang="es-PE" dirty="0"/>
          </a:p>
        </p:txBody>
      </p:sp>
    </p:spTree>
    <p:extLst>
      <p:ext uri="{BB962C8B-B14F-4D97-AF65-F5344CB8AC3E}">
        <p14:creationId xmlns:p14="http://schemas.microsoft.com/office/powerpoint/2010/main" val="120071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990109" y="1641764"/>
            <a:ext cx="3927763" cy="3574472"/>
          </a:xfrm>
          <a:prstGeom prst="rect">
            <a:avLst/>
          </a:prstGeom>
        </p:spPr>
      </p:pic>
      <p:sp>
        <p:nvSpPr>
          <p:cNvPr id="4" name="Rectángulo redondeado 3"/>
          <p:cNvSpPr/>
          <p:nvPr/>
        </p:nvSpPr>
        <p:spPr>
          <a:xfrm>
            <a:off x="2757965" y="737031"/>
            <a:ext cx="6151418" cy="10183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solidFill>
                  <a:srgbClr val="FF0000"/>
                </a:solidFill>
              </a:rPr>
              <a:t>JUSTIFICACIÓN DEL PROYECTO</a:t>
            </a:r>
            <a:r>
              <a:rPr lang="es-PE" dirty="0" smtClean="0"/>
              <a:t>:</a:t>
            </a:r>
            <a:endParaRPr lang="es-PE" dirty="0"/>
          </a:p>
        </p:txBody>
      </p:sp>
      <p:sp>
        <p:nvSpPr>
          <p:cNvPr id="2" name="Rectángulo 1"/>
          <p:cNvSpPr/>
          <p:nvPr/>
        </p:nvSpPr>
        <p:spPr>
          <a:xfrm>
            <a:off x="1122218" y="2413338"/>
            <a:ext cx="9850582" cy="3785652"/>
          </a:xfrm>
          <a:prstGeom prst="rect">
            <a:avLst/>
          </a:prstGeom>
        </p:spPr>
        <p:txBody>
          <a:bodyPr wrap="square">
            <a:spAutoFit/>
          </a:bodyPr>
          <a:lstStyle/>
          <a:p>
            <a:pPr algn="just"/>
            <a:r>
              <a:rPr lang="es-PE" sz="1600" dirty="0" smtClean="0">
                <a:latin typeface="Arial" panose="020B0604020202020204" pitchFamily="34" charset="0"/>
                <a:ea typeface="Calibri" panose="020F0502020204030204" pitchFamily="34" charset="0"/>
                <a:cs typeface="Arial" panose="020B0604020202020204" pitchFamily="34" charset="0"/>
              </a:rPr>
              <a:t> En vista de la Declaratoria de Estado de Emergencia Sanitaria según D.U N°008-2020 5 A  del 15 de marzo del 2020,la misma que alcanzó al sistema educativo iniciándose las clases de manera remota a partir del 6 de abril a través de la Estrategia “Aprendo en Casa”, </a:t>
            </a:r>
            <a:r>
              <a:rPr lang="es-PE" sz="1600" dirty="0">
                <a:latin typeface="Arial" panose="020B0604020202020204" pitchFamily="34" charset="0"/>
                <a:ea typeface="Calibri" panose="020F0502020204030204" pitchFamily="34" charset="0"/>
                <a:cs typeface="Arial" panose="020B0604020202020204" pitchFamily="34" charset="0"/>
              </a:rPr>
              <a:t>l</a:t>
            </a:r>
            <a:r>
              <a:rPr lang="es-PE" sz="1600" dirty="0" smtClean="0">
                <a:latin typeface="Arial" panose="020B0604020202020204" pitchFamily="34" charset="0"/>
                <a:ea typeface="Calibri" panose="020F0502020204030204" pitchFamily="34" charset="0"/>
                <a:cs typeface="Arial" panose="020B0604020202020204" pitchFamily="34" charset="0"/>
              </a:rPr>
              <a:t>a </a:t>
            </a:r>
            <a:r>
              <a:rPr lang="es-PE" sz="1600" dirty="0">
                <a:latin typeface="Arial" panose="020B0604020202020204" pitchFamily="34" charset="0"/>
                <a:ea typeface="Calibri" panose="020F0502020204030204" pitchFamily="34" charset="0"/>
                <a:cs typeface="Arial" panose="020B0604020202020204" pitchFamily="34" charset="0"/>
              </a:rPr>
              <a:t>I.E N°20930 – 662 LA MERCED viene desarrollando con mucho </a:t>
            </a:r>
            <a:r>
              <a:rPr lang="es-PE" sz="1600" dirty="0" smtClean="0">
                <a:latin typeface="Arial" panose="020B0604020202020204" pitchFamily="34" charset="0"/>
                <a:ea typeface="Calibri" panose="020F0502020204030204" pitchFamily="34" charset="0"/>
                <a:cs typeface="Arial" panose="020B0604020202020204" pitchFamily="34" charset="0"/>
              </a:rPr>
              <a:t>éxito, diversas actividades complementarias </a:t>
            </a:r>
            <a:r>
              <a:rPr lang="es-PE" sz="1600" dirty="0">
                <a:latin typeface="Arial" panose="020B0604020202020204" pitchFamily="34" charset="0"/>
                <a:ea typeface="Calibri" panose="020F0502020204030204" pitchFamily="34" charset="0"/>
                <a:cs typeface="Arial" panose="020B0604020202020204" pitchFamily="34" charset="0"/>
              </a:rPr>
              <a:t>con temas referentes a la Gestión </a:t>
            </a:r>
            <a:r>
              <a:rPr lang="es-PE" sz="1600" dirty="0" smtClean="0">
                <a:latin typeface="Arial" panose="020B0604020202020204" pitchFamily="34" charset="0"/>
                <a:ea typeface="Calibri" panose="020F0502020204030204" pitchFamily="34" charset="0"/>
                <a:cs typeface="Arial" panose="020B0604020202020204" pitchFamily="34" charset="0"/>
              </a:rPr>
              <a:t>Ambiental y Gestión de Riesgo, en el marco de la </a:t>
            </a:r>
            <a:r>
              <a:rPr lang="es-PE" sz="1600" b="1" dirty="0" smtClean="0">
                <a:latin typeface="Arial" panose="020B0604020202020204" pitchFamily="34" charset="0"/>
                <a:ea typeface="Calibri" panose="020F0502020204030204" pitchFamily="34" charset="0"/>
                <a:cs typeface="Arial" panose="020B0604020202020204" pitchFamily="34" charset="0"/>
              </a:rPr>
              <a:t>R.S.G 302-2019</a:t>
            </a:r>
            <a:r>
              <a:rPr lang="es-PE" sz="1600" dirty="0" smtClean="0">
                <a:latin typeface="Arial" panose="020B0604020202020204" pitchFamily="34" charset="0"/>
                <a:ea typeface="Calibri" panose="020F0502020204030204" pitchFamily="34" charset="0"/>
                <a:cs typeface="Arial" panose="020B0604020202020204" pitchFamily="34" charset="0"/>
              </a:rPr>
              <a:t>, </a:t>
            </a:r>
            <a:r>
              <a:rPr lang="es-PE" sz="1600" dirty="0">
                <a:latin typeface="Arial" panose="020B0604020202020204" pitchFamily="34" charset="0"/>
                <a:ea typeface="Calibri" panose="020F0502020204030204" pitchFamily="34" charset="0"/>
                <a:cs typeface="Arial" panose="020B0604020202020204" pitchFamily="34" charset="0"/>
              </a:rPr>
              <a:t>la organización en el hogar de LAS </a:t>
            </a:r>
            <a:r>
              <a:rPr lang="es-PE" sz="1600" b="1" dirty="0">
                <a:latin typeface="Arial" panose="020B0604020202020204" pitchFamily="34" charset="0"/>
                <a:ea typeface="Calibri" panose="020F0502020204030204" pitchFamily="34" charset="0"/>
                <a:cs typeface="Arial" panose="020B0604020202020204" pitchFamily="34" charset="0"/>
              </a:rPr>
              <a:t>MOCHILAS DE </a:t>
            </a:r>
            <a:r>
              <a:rPr lang="es-PE" sz="1600" b="1" dirty="0" smtClean="0">
                <a:latin typeface="Arial" panose="020B0604020202020204" pitchFamily="34" charset="0"/>
                <a:ea typeface="Calibri" panose="020F0502020204030204" pitchFamily="34" charset="0"/>
                <a:cs typeface="Arial" panose="020B0604020202020204" pitchFamily="34" charset="0"/>
              </a:rPr>
              <a:t>EMERGENCIAS,</a:t>
            </a:r>
            <a:r>
              <a:rPr lang="es-PE" sz="1600" dirty="0" smtClean="0">
                <a:latin typeface="Arial" panose="020B0604020202020204" pitchFamily="34" charset="0"/>
                <a:ea typeface="Calibri" panose="020F0502020204030204" pitchFamily="34" charset="0"/>
                <a:cs typeface="Arial" panose="020B0604020202020204" pitchFamily="34" charset="0"/>
              </a:rPr>
              <a:t> así como CAMPAÑAS DE soporte socio emocional A TRAVES DE LA RED con el apoyo del CEM-SAYAN. </a:t>
            </a:r>
            <a:r>
              <a:rPr lang="es-PE" sz="1600" dirty="0">
                <a:latin typeface="Arial" panose="020B0604020202020204" pitchFamily="34" charset="0"/>
                <a:ea typeface="Calibri" panose="020F0502020204030204" pitchFamily="34" charset="0"/>
                <a:cs typeface="Arial" panose="020B0604020202020204" pitchFamily="34" charset="0"/>
              </a:rPr>
              <a:t>E</a:t>
            </a:r>
            <a:r>
              <a:rPr lang="es-PE" sz="1600" dirty="0" smtClean="0">
                <a:latin typeface="Arial" panose="020B0604020202020204" pitchFamily="34" charset="0"/>
                <a:ea typeface="Calibri" panose="020F0502020204030204" pitchFamily="34" charset="0"/>
                <a:cs typeface="Arial" panose="020B0604020202020204" pitchFamily="34" charset="0"/>
              </a:rPr>
              <a:t>sta </a:t>
            </a:r>
            <a:r>
              <a:rPr lang="es-PE" sz="1600" dirty="0">
                <a:latin typeface="Arial" panose="020B0604020202020204" pitchFamily="34" charset="0"/>
                <a:ea typeface="Calibri" panose="020F0502020204030204" pitchFamily="34" charset="0"/>
                <a:cs typeface="Arial" panose="020B0604020202020204" pitchFamily="34" charset="0"/>
              </a:rPr>
              <a:t>iniciativa de la dirección del plantel viene siendo acogido y puesto en práctica por los docentes de los tres niveles, </a:t>
            </a:r>
            <a:r>
              <a:rPr lang="es-PE" sz="1600" b="1" dirty="0">
                <a:latin typeface="Arial" panose="020B0604020202020204" pitchFamily="34" charset="0"/>
                <a:ea typeface="Calibri" panose="020F0502020204030204" pitchFamily="34" charset="0"/>
                <a:cs typeface="Arial" panose="020B0604020202020204" pitchFamily="34" charset="0"/>
              </a:rPr>
              <a:t>Inicial, Primaria y </a:t>
            </a:r>
            <a:r>
              <a:rPr lang="es-PE" sz="1600" b="1" dirty="0" smtClean="0">
                <a:latin typeface="Arial" panose="020B0604020202020204" pitchFamily="34" charset="0"/>
                <a:ea typeface="Calibri" panose="020F0502020204030204" pitchFamily="34" charset="0"/>
                <a:cs typeface="Arial" panose="020B0604020202020204" pitchFamily="34" charset="0"/>
              </a:rPr>
              <a:t>Secundaria</a:t>
            </a:r>
            <a:r>
              <a:rPr lang="es-PE" sz="1600" dirty="0" smtClean="0">
                <a:latin typeface="Arial" panose="020B0604020202020204" pitchFamily="34" charset="0"/>
                <a:ea typeface="Calibri" panose="020F0502020204030204" pitchFamily="34" charset="0"/>
                <a:cs typeface="Arial" panose="020B0604020202020204" pitchFamily="34" charset="0"/>
              </a:rPr>
              <a:t>. </a:t>
            </a:r>
            <a:r>
              <a:rPr lang="es-PE" sz="1600" dirty="0" smtClean="0">
                <a:latin typeface="Arial" panose="020B0604020202020204" pitchFamily="34" charset="0"/>
                <a:cs typeface="Arial" panose="020B0604020202020204" pitchFamily="34" charset="0"/>
              </a:rPr>
              <a:t>Nuestra meta es que el 100% de los </a:t>
            </a:r>
            <a:r>
              <a:rPr lang="es-PE" sz="1600" dirty="0">
                <a:latin typeface="Arial" panose="020B0604020202020204" pitchFamily="34" charset="0"/>
                <a:cs typeface="Arial" panose="020B0604020202020204" pitchFamily="34" charset="0"/>
              </a:rPr>
              <a:t>alumnos </a:t>
            </a:r>
            <a:r>
              <a:rPr lang="es-PE" sz="1600" dirty="0" smtClean="0">
                <a:latin typeface="Arial" panose="020B0604020202020204" pitchFamily="34" charset="0"/>
                <a:cs typeface="Arial" panose="020B0604020202020204" pitchFamily="34" charset="0"/>
              </a:rPr>
              <a:t>se sensibilicen y pongan en practica </a:t>
            </a:r>
            <a:r>
              <a:rPr lang="es-PE" sz="1600" dirty="0">
                <a:latin typeface="Arial" panose="020B0604020202020204" pitchFamily="34" charset="0"/>
                <a:cs typeface="Arial" panose="020B0604020202020204" pitchFamily="34" charset="0"/>
              </a:rPr>
              <a:t>acciones diversas referentes a la prevención de </a:t>
            </a:r>
            <a:r>
              <a:rPr lang="es-PE" sz="1600" dirty="0" smtClean="0">
                <a:latin typeface="Arial" panose="020B0604020202020204" pitchFamily="34" charset="0"/>
                <a:cs typeface="Arial" panose="020B0604020202020204" pitchFamily="34" charset="0"/>
              </a:rPr>
              <a:t>desastres. </a:t>
            </a:r>
            <a:r>
              <a:rPr lang="es-PE" sz="1600" dirty="0">
                <a:latin typeface="Arial" panose="020B0604020202020204" pitchFamily="34" charset="0"/>
                <a:cs typeface="Arial" panose="020B0604020202020204" pitchFamily="34" charset="0"/>
              </a:rPr>
              <a:t>Por tal </a:t>
            </a:r>
            <a:r>
              <a:rPr lang="es-PE" sz="1600" dirty="0" smtClean="0">
                <a:latin typeface="Arial" panose="020B0604020202020204" pitchFamily="34" charset="0"/>
                <a:cs typeface="Arial" panose="020B0604020202020204" pitchFamily="34" charset="0"/>
              </a:rPr>
              <a:t>motivo, </a:t>
            </a:r>
            <a:r>
              <a:rPr lang="es-PE" sz="1600" dirty="0">
                <a:latin typeface="Arial" panose="020B0604020202020204" pitchFamily="34" charset="0"/>
                <a:cs typeface="Arial" panose="020B0604020202020204" pitchFamily="34" charset="0"/>
              </a:rPr>
              <a:t>los alumnos en sus hogares vienen organizando por familias las MOCHILAS de emergencia implementadas con agua, ropa, alimentos enlatados, medicamentos básicos, pañales, linternas, mascarilla y pitos (silbato</a:t>
            </a:r>
            <a:r>
              <a:rPr lang="es-PE" sz="1600" dirty="0" smtClean="0">
                <a:latin typeface="Arial" panose="020B0604020202020204" pitchFamily="34" charset="0"/>
                <a:cs typeface="Arial" panose="020B0604020202020204" pitchFamily="34" charset="0"/>
              </a:rPr>
              <a:t>) según la necesidad y naturaleza de cada hogar. </a:t>
            </a:r>
            <a:r>
              <a:rPr lang="es-PE" sz="1600" dirty="0">
                <a:latin typeface="Arial" panose="020B0604020202020204" pitchFamily="34" charset="0"/>
                <a:cs typeface="Arial" panose="020B0604020202020204" pitchFamily="34" charset="0"/>
              </a:rPr>
              <a:t>Cada mochila está condicionada para un grupo de 3 personas, a más miembros, más mochilas las mismas que están colgadas muy cerca a la puerta de salida. De esta manera venimos concientizando a la población educativa y ya más del 70% ya viene cumpliendo con </a:t>
            </a:r>
            <a:r>
              <a:rPr lang="es-PE" sz="1600" dirty="0" smtClean="0">
                <a:latin typeface="Arial" panose="020B0604020202020204" pitchFamily="34" charset="0"/>
                <a:cs typeface="Arial" panose="020B0604020202020204" pitchFamily="34" charset="0"/>
              </a:rPr>
              <a:t>esta interesante estrategia.</a:t>
            </a:r>
            <a:endParaRPr lang="es-P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28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706" y="613969"/>
            <a:ext cx="5458587" cy="5630061"/>
          </a:xfrm>
          <a:prstGeom prst="rect">
            <a:avLst/>
          </a:prstGeom>
        </p:spPr>
      </p:pic>
    </p:spTree>
    <p:extLst>
      <p:ext uri="{BB962C8B-B14F-4D97-AF65-F5344CB8AC3E}">
        <p14:creationId xmlns:p14="http://schemas.microsoft.com/office/powerpoint/2010/main" val="104987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Rectángulo redondeado 2"/>
          <p:cNvSpPr/>
          <p:nvPr/>
        </p:nvSpPr>
        <p:spPr>
          <a:xfrm>
            <a:off x="1768642" y="806116"/>
            <a:ext cx="9336505" cy="9625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smtClean="0"/>
              <a:t>TAMBIEN REALIZAMOS  ACTIVIDADES DE MITIGACION Y SOPORTE SOCIO EMOCIONAL (CEM – SAYAN)</a:t>
            </a:r>
            <a:endParaRPr lang="es-PE" dirty="0"/>
          </a:p>
        </p:txBody>
      </p:sp>
    </p:spTree>
    <p:extLst>
      <p:ext uri="{BB962C8B-B14F-4D97-AF65-F5344CB8AC3E}">
        <p14:creationId xmlns:p14="http://schemas.microsoft.com/office/powerpoint/2010/main" val="2596040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83</TotalTime>
  <Words>682</Words>
  <Application>Microsoft Office PowerPoint</Application>
  <PresentationFormat>Personalizado</PresentationFormat>
  <Paragraphs>14</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Orgánico</vt:lpstr>
      <vt:lpstr>IMPLEMENTACIÓN DE LA MOCHILA DE MERGENCIA FAMILIAR</vt:lpstr>
      <vt:lpstr>Título de la Experiencia Pedagógica: “Organizo mi Mochila de Emergencia para casos de Urgencia o Emergencia y garantizar mi Supervivencia”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LA MOCHILA DE MERGENCIA FAMILIAR</dc:title>
  <dc:creator>Cuenta Microsoft</dc:creator>
  <cp:lastModifiedBy>ugel</cp:lastModifiedBy>
  <cp:revision>12</cp:revision>
  <dcterms:created xsi:type="dcterms:W3CDTF">2020-11-11T03:55:39Z</dcterms:created>
  <dcterms:modified xsi:type="dcterms:W3CDTF">2020-12-21T17:41:58Z</dcterms:modified>
</cp:coreProperties>
</file>