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6" r:id="rId1"/>
  </p:sldMasterIdLst>
  <p:notesMasterIdLst>
    <p:notesMasterId r:id="rId13"/>
  </p:notesMasterIdLst>
  <p:handoutMasterIdLst>
    <p:handoutMasterId r:id="rId14"/>
  </p:handoutMasterIdLst>
  <p:sldIdLst>
    <p:sldId id="459" r:id="rId2"/>
    <p:sldId id="437" r:id="rId3"/>
    <p:sldId id="455" r:id="rId4"/>
    <p:sldId id="456" r:id="rId5"/>
    <p:sldId id="451" r:id="rId6"/>
    <p:sldId id="457" r:id="rId7"/>
    <p:sldId id="458" r:id="rId8"/>
    <p:sldId id="450" r:id="rId9"/>
    <p:sldId id="440" r:id="rId10"/>
    <p:sldId id="453" r:id="rId11"/>
    <p:sldId id="460" r:id="rId12"/>
  </p:sldIdLst>
  <p:sldSz cx="17067213" cy="9601200"/>
  <p:notesSz cx="6797675" cy="9872663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97" userDrawn="1">
          <p15:clr>
            <a:srgbClr val="A4A3A4"/>
          </p15:clr>
        </p15:guide>
        <p15:guide id="2" pos="5376" userDrawn="1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hYN1zOcLXi5bPTh48c/ijzffE+t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guel Seminario" initials="" lastIdx="2" clrIdx="0"/>
  <p:cmAuthor id="1" name="MARIELA CORRALES PRIETO" initials="MCP" lastIdx="1" clrIdx="1"/>
  <p:cmAuthor id="2" name="MARIA DEL ROSARIO SOTELO LOPEZ" initials="MDRSL" lastIdx="1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FF66FF"/>
    <a:srgbClr val="00FFFF"/>
    <a:srgbClr val="9900CC"/>
    <a:srgbClr val="FFCC00"/>
    <a:srgbClr val="00FF99"/>
    <a:srgbClr val="FFFFCC"/>
    <a:srgbClr val="CCFFFF"/>
    <a:srgbClr val="00FFCC"/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7DAB45A-C15A-4018-AF6A-0B1DAD7739BF}">
  <a:tblStyle styleId="{B7DAB45A-C15A-4018-AF6A-0B1DAD7739B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B4B98B0-60AC-42C2-AFA5-B58CD77FA1E5}" styleName="Estilo claro 1 - Énfasi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59" autoAdjust="0"/>
    <p:restoredTop sz="94364" autoAdjust="0"/>
  </p:normalViewPr>
  <p:slideViewPr>
    <p:cSldViewPr snapToGrid="0" showGuides="1">
      <p:cViewPr>
        <p:scale>
          <a:sx n="58" d="100"/>
          <a:sy n="58" d="100"/>
        </p:scale>
        <p:origin x="-186" y="24"/>
      </p:cViewPr>
      <p:guideLst>
        <p:guide orient="horz" pos="2897"/>
        <p:guide pos="5376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38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49" Type="http://schemas.openxmlformats.org/officeDocument/2006/relationships/commentAuthors" Target="commentAuthors.xml"/><Relationship Id="rId10" Type="http://schemas.openxmlformats.org/officeDocument/2006/relationships/slide" Target="slides/slide9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Relationship Id="rId48" Type="http://customschemas.google.com/relationships/presentationmetadata" Target="meta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49689" y="1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A1A026-3EF1-40B5-9200-04C2F9E8FF49}" type="datetimeFigureOut">
              <a:rPr lang="es-PE" smtClean="0"/>
              <a:t>21/12/2020</a:t>
            </a:fld>
            <a:endParaRPr lang="es-PE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9378477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49689" y="9378477"/>
            <a:ext cx="2946400" cy="4941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DDD9A2-E2C3-4411-A280-A0D65F6DC262}" type="slidenum">
              <a:rPr lang="es-PE" smtClean="0"/>
              <a:t>‹Nº›</a:t>
            </a:fld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7670325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39775"/>
            <a:ext cx="6578600" cy="37020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06357" y="4689515"/>
            <a:ext cx="4984962" cy="44426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40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0457803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20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1280041" y="2982597"/>
            <a:ext cx="14507131" cy="205803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2560082" y="5440680"/>
            <a:ext cx="11947049" cy="245364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618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523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285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0473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809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5710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3329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094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9A11-C95F-4FE4-A05C-7A76EFB4B51F}" type="datetimeFigureOut">
              <a:rPr lang="es-PE" smtClean="0"/>
              <a:t>21/12/2020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F6F6-0FAD-44C6-BC6B-6A75121A5AB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02321630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9A11-C95F-4FE4-A05C-7A76EFB4B51F}" type="datetimeFigureOut">
              <a:rPr lang="es-PE" smtClean="0"/>
              <a:t>21/12/2020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F6F6-0FAD-44C6-BC6B-6A75121A5AB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84311140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12373729" y="384495"/>
            <a:ext cx="3840123" cy="819213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853361" y="384495"/>
            <a:ext cx="11235915" cy="819213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9A11-C95F-4FE4-A05C-7A76EFB4B51F}" type="datetimeFigureOut">
              <a:rPr lang="es-PE" smtClean="0"/>
              <a:t>21/12/2020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F6F6-0FAD-44C6-BC6B-6A75121A5AB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78242974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riángulo isósceles 7"/>
          <p:cNvSpPr/>
          <p:nvPr userDrawn="1"/>
        </p:nvSpPr>
        <p:spPr>
          <a:xfrm rot="5400000">
            <a:off x="-169981" y="4087837"/>
            <a:ext cx="971232" cy="631267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127981" tIns="63990" rIns="127981" bIns="63990" rtlCol="0" anchor="ctr"/>
          <a:lstStyle/>
          <a:p>
            <a:pPr algn="ctr"/>
            <a:endParaRPr lang="es-PE"/>
          </a:p>
        </p:txBody>
      </p:sp>
      <p:sp>
        <p:nvSpPr>
          <p:cNvPr id="4" name="Rectángulo 3"/>
          <p:cNvSpPr/>
          <p:nvPr userDrawn="1"/>
        </p:nvSpPr>
        <p:spPr>
          <a:xfrm>
            <a:off x="1" y="0"/>
            <a:ext cx="17067215" cy="9601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lIns="127981" tIns="63990" rIns="127981" bIns="63990" rtlCol="0" anchor="ctr"/>
          <a:lstStyle/>
          <a:p>
            <a:pPr algn="ctr"/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388649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9A11-C95F-4FE4-A05C-7A76EFB4B51F}" type="datetimeFigureOut">
              <a:rPr lang="es-PE" smtClean="0"/>
              <a:t>21/12/2020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F6F6-0FAD-44C6-BC6B-6A75121A5AB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306703172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348192" y="6169662"/>
            <a:ext cx="14507131" cy="1906905"/>
          </a:xfrm>
        </p:spPr>
        <p:txBody>
          <a:bodyPr anchor="t"/>
          <a:lstStyle>
            <a:lvl1pPr algn="l">
              <a:defRPr sz="6700" b="1" cap="all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1348192" y="4069400"/>
            <a:ext cx="14507131" cy="2100262"/>
          </a:xfrm>
        </p:spPr>
        <p:txBody>
          <a:bodyPr anchor="b"/>
          <a:lstStyle>
            <a:lvl1pPr marL="0" indent="0">
              <a:buNone/>
              <a:defRPr sz="3300">
                <a:solidFill>
                  <a:schemeClr val="tx1">
                    <a:tint val="75000"/>
                  </a:schemeClr>
                </a:solidFill>
              </a:defRPr>
            </a:lvl1pPr>
            <a:lvl2pPr marL="761847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523696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28554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4pPr>
            <a:lvl5pPr marL="3047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5pPr>
            <a:lvl6pPr marL="3809237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6pPr>
            <a:lvl7pPr marL="457108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7pPr>
            <a:lvl8pPr marL="5332933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8pPr>
            <a:lvl9pPr marL="609478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9A11-C95F-4FE4-A05C-7A76EFB4B51F}" type="datetimeFigureOut">
              <a:rPr lang="es-PE" smtClean="0"/>
              <a:t>21/12/2020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F6F6-0FAD-44C6-BC6B-6A75121A5AB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154446090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853361" y="2240282"/>
            <a:ext cx="7538019" cy="6336348"/>
          </a:xfrm>
        </p:spPr>
        <p:txBody>
          <a:bodyPr/>
          <a:lstStyle>
            <a:lvl1pPr>
              <a:defRPr sz="4700"/>
            </a:lvl1pPr>
            <a:lvl2pPr>
              <a:defRPr sz="40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675833" y="2240282"/>
            <a:ext cx="7538019" cy="6336348"/>
          </a:xfrm>
        </p:spPr>
        <p:txBody>
          <a:bodyPr/>
          <a:lstStyle>
            <a:lvl1pPr>
              <a:defRPr sz="4700"/>
            </a:lvl1pPr>
            <a:lvl2pPr>
              <a:defRPr sz="4000"/>
            </a:lvl2pPr>
            <a:lvl3pPr>
              <a:defRPr sz="33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9A11-C95F-4FE4-A05C-7A76EFB4B51F}" type="datetimeFigureOut">
              <a:rPr lang="es-PE" smtClean="0"/>
              <a:t>21/12/2020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F6F6-0FAD-44C6-BC6B-6A75121A5AB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8373999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53361" y="2149158"/>
            <a:ext cx="7540983" cy="89566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1847" indent="0">
              <a:buNone/>
              <a:defRPr sz="3300" b="1"/>
            </a:lvl2pPr>
            <a:lvl3pPr marL="1523696" indent="0">
              <a:buNone/>
              <a:defRPr sz="3000" b="1"/>
            </a:lvl3pPr>
            <a:lvl4pPr marL="2285543" indent="0">
              <a:buNone/>
              <a:defRPr sz="2700" b="1"/>
            </a:lvl4pPr>
            <a:lvl5pPr marL="3047390" indent="0">
              <a:buNone/>
              <a:defRPr sz="2700" b="1"/>
            </a:lvl5pPr>
            <a:lvl6pPr marL="3809237" indent="0">
              <a:buNone/>
              <a:defRPr sz="2700" b="1"/>
            </a:lvl6pPr>
            <a:lvl7pPr marL="4571086" indent="0">
              <a:buNone/>
              <a:defRPr sz="2700" b="1"/>
            </a:lvl7pPr>
            <a:lvl8pPr marL="5332933" indent="0">
              <a:buNone/>
              <a:defRPr sz="2700" b="1"/>
            </a:lvl8pPr>
            <a:lvl9pPr marL="6094780" indent="0">
              <a:buNone/>
              <a:defRPr sz="27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853361" y="3044825"/>
            <a:ext cx="7540983" cy="5531803"/>
          </a:xfrm>
        </p:spPr>
        <p:txBody>
          <a:bodyPr/>
          <a:lstStyle>
            <a:lvl1pPr>
              <a:defRPr sz="4000"/>
            </a:lvl1pPr>
            <a:lvl2pPr>
              <a:defRPr sz="33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8669910" y="2149158"/>
            <a:ext cx="7543945" cy="895667"/>
          </a:xfrm>
        </p:spPr>
        <p:txBody>
          <a:bodyPr anchor="b"/>
          <a:lstStyle>
            <a:lvl1pPr marL="0" indent="0">
              <a:buNone/>
              <a:defRPr sz="4000" b="1"/>
            </a:lvl1pPr>
            <a:lvl2pPr marL="761847" indent="0">
              <a:buNone/>
              <a:defRPr sz="3300" b="1"/>
            </a:lvl2pPr>
            <a:lvl3pPr marL="1523696" indent="0">
              <a:buNone/>
              <a:defRPr sz="3000" b="1"/>
            </a:lvl3pPr>
            <a:lvl4pPr marL="2285543" indent="0">
              <a:buNone/>
              <a:defRPr sz="2700" b="1"/>
            </a:lvl4pPr>
            <a:lvl5pPr marL="3047390" indent="0">
              <a:buNone/>
              <a:defRPr sz="2700" b="1"/>
            </a:lvl5pPr>
            <a:lvl6pPr marL="3809237" indent="0">
              <a:buNone/>
              <a:defRPr sz="2700" b="1"/>
            </a:lvl6pPr>
            <a:lvl7pPr marL="4571086" indent="0">
              <a:buNone/>
              <a:defRPr sz="2700" b="1"/>
            </a:lvl7pPr>
            <a:lvl8pPr marL="5332933" indent="0">
              <a:buNone/>
              <a:defRPr sz="2700" b="1"/>
            </a:lvl8pPr>
            <a:lvl9pPr marL="6094780" indent="0">
              <a:buNone/>
              <a:defRPr sz="27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8669910" y="3044825"/>
            <a:ext cx="7543945" cy="5531803"/>
          </a:xfrm>
        </p:spPr>
        <p:txBody>
          <a:bodyPr/>
          <a:lstStyle>
            <a:lvl1pPr>
              <a:defRPr sz="4000"/>
            </a:lvl1pPr>
            <a:lvl2pPr>
              <a:defRPr sz="3300"/>
            </a:lvl2pPr>
            <a:lvl3pPr>
              <a:defRPr sz="30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9A11-C95F-4FE4-A05C-7A76EFB4B51F}" type="datetimeFigureOut">
              <a:rPr lang="es-PE" smtClean="0"/>
              <a:t>21/12/2020</a:t>
            </a:fld>
            <a:endParaRPr lang="es-PE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F6F6-0FAD-44C6-BC6B-6A75121A5AB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140843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9A11-C95F-4FE4-A05C-7A76EFB4B51F}" type="datetimeFigureOut">
              <a:rPr lang="es-PE" smtClean="0"/>
              <a:t>21/12/2020</a:t>
            </a:fld>
            <a:endParaRPr lang="es-PE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F6F6-0FAD-44C6-BC6B-6A75121A5AB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460605898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9A11-C95F-4FE4-A05C-7A76EFB4B51F}" type="datetimeFigureOut">
              <a:rPr lang="es-PE" smtClean="0"/>
              <a:t>21/12/2020</a:t>
            </a:fld>
            <a:endParaRPr lang="es-PE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F6F6-0FAD-44C6-BC6B-6A75121A5AB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88229457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53364" y="382270"/>
            <a:ext cx="5614995" cy="1626870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672806" y="382272"/>
            <a:ext cx="9541046" cy="8194358"/>
          </a:xfrm>
        </p:spPr>
        <p:txBody>
          <a:bodyPr/>
          <a:lstStyle>
            <a:lvl1pPr>
              <a:defRPr sz="5300"/>
            </a:lvl1pPr>
            <a:lvl2pPr>
              <a:defRPr sz="4700"/>
            </a:lvl2pPr>
            <a:lvl3pPr>
              <a:defRPr sz="4000"/>
            </a:lvl3pPr>
            <a:lvl4pPr>
              <a:defRPr sz="3300"/>
            </a:lvl4pPr>
            <a:lvl5pPr>
              <a:defRPr sz="3300"/>
            </a:lvl5pPr>
            <a:lvl6pPr>
              <a:defRPr sz="3300"/>
            </a:lvl6pPr>
            <a:lvl7pPr>
              <a:defRPr sz="3300"/>
            </a:lvl7pPr>
            <a:lvl8pPr>
              <a:defRPr sz="3300"/>
            </a:lvl8pPr>
            <a:lvl9pPr>
              <a:defRPr sz="33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853364" y="2009142"/>
            <a:ext cx="5614995" cy="6567488"/>
          </a:xfrm>
        </p:spPr>
        <p:txBody>
          <a:bodyPr/>
          <a:lstStyle>
            <a:lvl1pPr marL="0" indent="0">
              <a:buNone/>
              <a:defRPr sz="2300"/>
            </a:lvl1pPr>
            <a:lvl2pPr marL="761847" indent="0">
              <a:buNone/>
              <a:defRPr sz="2000"/>
            </a:lvl2pPr>
            <a:lvl3pPr marL="1523696" indent="0">
              <a:buNone/>
              <a:defRPr sz="1700"/>
            </a:lvl3pPr>
            <a:lvl4pPr marL="2285543" indent="0">
              <a:buNone/>
              <a:defRPr sz="1500"/>
            </a:lvl4pPr>
            <a:lvl5pPr marL="3047390" indent="0">
              <a:buNone/>
              <a:defRPr sz="1500"/>
            </a:lvl5pPr>
            <a:lvl6pPr marL="3809237" indent="0">
              <a:buNone/>
              <a:defRPr sz="1500"/>
            </a:lvl6pPr>
            <a:lvl7pPr marL="4571086" indent="0">
              <a:buNone/>
              <a:defRPr sz="1500"/>
            </a:lvl7pPr>
            <a:lvl8pPr marL="5332933" indent="0">
              <a:buNone/>
              <a:defRPr sz="1500"/>
            </a:lvl8pPr>
            <a:lvl9pPr marL="6094780" indent="0">
              <a:buNone/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9A11-C95F-4FE4-A05C-7A76EFB4B51F}" type="datetimeFigureOut">
              <a:rPr lang="es-PE" smtClean="0"/>
              <a:t>21/12/2020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F6F6-0FAD-44C6-BC6B-6A75121A5AB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31716779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345293" y="6720840"/>
            <a:ext cx="10240328" cy="793433"/>
          </a:xfrm>
        </p:spPr>
        <p:txBody>
          <a:bodyPr anchor="b"/>
          <a:lstStyle>
            <a:lvl1pPr algn="l">
              <a:defRPr sz="3300" b="1"/>
            </a:lvl1pPr>
          </a:lstStyle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3345293" y="857885"/>
            <a:ext cx="10240328" cy="5760720"/>
          </a:xfrm>
        </p:spPr>
        <p:txBody>
          <a:bodyPr/>
          <a:lstStyle>
            <a:lvl1pPr marL="0" indent="0">
              <a:buNone/>
              <a:defRPr sz="5300"/>
            </a:lvl1pPr>
            <a:lvl2pPr marL="761847" indent="0">
              <a:buNone/>
              <a:defRPr sz="4700"/>
            </a:lvl2pPr>
            <a:lvl3pPr marL="1523696" indent="0">
              <a:buNone/>
              <a:defRPr sz="4000"/>
            </a:lvl3pPr>
            <a:lvl4pPr marL="2285543" indent="0">
              <a:buNone/>
              <a:defRPr sz="3300"/>
            </a:lvl4pPr>
            <a:lvl5pPr marL="3047390" indent="0">
              <a:buNone/>
              <a:defRPr sz="3300"/>
            </a:lvl5pPr>
            <a:lvl6pPr marL="3809237" indent="0">
              <a:buNone/>
              <a:defRPr sz="3300"/>
            </a:lvl6pPr>
            <a:lvl7pPr marL="4571086" indent="0">
              <a:buNone/>
              <a:defRPr sz="3300"/>
            </a:lvl7pPr>
            <a:lvl8pPr marL="5332933" indent="0">
              <a:buNone/>
              <a:defRPr sz="3300"/>
            </a:lvl8pPr>
            <a:lvl9pPr marL="6094780" indent="0">
              <a:buNone/>
              <a:defRPr sz="3300"/>
            </a:lvl9pPr>
          </a:lstStyle>
          <a:p>
            <a:endParaRPr lang="es-PE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3345293" y="7514273"/>
            <a:ext cx="10240328" cy="1126807"/>
          </a:xfrm>
        </p:spPr>
        <p:txBody>
          <a:bodyPr/>
          <a:lstStyle>
            <a:lvl1pPr marL="0" indent="0">
              <a:buNone/>
              <a:defRPr sz="2300"/>
            </a:lvl1pPr>
            <a:lvl2pPr marL="761847" indent="0">
              <a:buNone/>
              <a:defRPr sz="2000"/>
            </a:lvl2pPr>
            <a:lvl3pPr marL="1523696" indent="0">
              <a:buNone/>
              <a:defRPr sz="1700"/>
            </a:lvl3pPr>
            <a:lvl4pPr marL="2285543" indent="0">
              <a:buNone/>
              <a:defRPr sz="1500"/>
            </a:lvl4pPr>
            <a:lvl5pPr marL="3047390" indent="0">
              <a:buNone/>
              <a:defRPr sz="1500"/>
            </a:lvl5pPr>
            <a:lvl6pPr marL="3809237" indent="0">
              <a:buNone/>
              <a:defRPr sz="1500"/>
            </a:lvl6pPr>
            <a:lvl7pPr marL="4571086" indent="0">
              <a:buNone/>
              <a:defRPr sz="1500"/>
            </a:lvl7pPr>
            <a:lvl8pPr marL="5332933" indent="0">
              <a:buNone/>
              <a:defRPr sz="1500"/>
            </a:lvl8pPr>
            <a:lvl9pPr marL="6094780" indent="0">
              <a:buNone/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099A11-C95F-4FE4-A05C-7A76EFB4B51F}" type="datetimeFigureOut">
              <a:rPr lang="es-PE" smtClean="0"/>
              <a:t>21/12/2020</a:t>
            </a:fld>
            <a:endParaRPr lang="es-PE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PE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52F6F6-0FAD-44C6-BC6B-6A75121A5AB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74938258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853361" y="384493"/>
            <a:ext cx="15360492" cy="1600200"/>
          </a:xfrm>
          <a:prstGeom prst="rect">
            <a:avLst/>
          </a:prstGeom>
        </p:spPr>
        <p:txBody>
          <a:bodyPr vert="horz" lIns="152370" tIns="76184" rIns="152370" bIns="76184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PE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853361" y="2240282"/>
            <a:ext cx="15360492" cy="6336348"/>
          </a:xfrm>
          <a:prstGeom prst="rect">
            <a:avLst/>
          </a:prstGeom>
        </p:spPr>
        <p:txBody>
          <a:bodyPr vert="horz" lIns="152370" tIns="76184" rIns="152370" bIns="76184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PE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853361" y="8898892"/>
            <a:ext cx="3982350" cy="511175"/>
          </a:xfrm>
          <a:prstGeom prst="rect">
            <a:avLst/>
          </a:prstGeom>
        </p:spPr>
        <p:txBody>
          <a:bodyPr vert="horz" lIns="152370" tIns="76184" rIns="152370" bIns="76184" rtlCol="0" anchor="ctr"/>
          <a:lstStyle>
            <a:lvl1pPr algn="l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099A11-C95F-4FE4-A05C-7A76EFB4B51F}" type="datetimeFigureOut">
              <a:rPr lang="es-PE" smtClean="0"/>
              <a:t>21/12/2020</a:t>
            </a:fld>
            <a:endParaRPr lang="es-PE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5831298" y="8898892"/>
            <a:ext cx="5404617" cy="511175"/>
          </a:xfrm>
          <a:prstGeom prst="rect">
            <a:avLst/>
          </a:prstGeom>
        </p:spPr>
        <p:txBody>
          <a:bodyPr vert="horz" lIns="152370" tIns="76184" rIns="152370" bIns="76184" rtlCol="0" anchor="ctr"/>
          <a:lstStyle>
            <a:lvl1pPr algn="ct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PE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12231503" y="8898892"/>
            <a:ext cx="3982350" cy="511175"/>
          </a:xfrm>
          <a:prstGeom prst="rect">
            <a:avLst/>
          </a:prstGeom>
        </p:spPr>
        <p:txBody>
          <a:bodyPr vert="horz" lIns="152370" tIns="76184" rIns="152370" bIns="76184" rtlCol="0" anchor="ctr"/>
          <a:lstStyle>
            <a:lvl1pPr algn="r">
              <a:defRPr sz="2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52F6F6-0FAD-44C6-BC6B-6A75121A5AB8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751338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</p:sldLayoutIdLst>
  <p:hf sldNum="0" hdr="0" ftr="0" dt="0"/>
  <p:txStyles>
    <p:titleStyle>
      <a:lvl1pPr algn="ctr" defTabSz="1523696" rtl="0" eaLnBrk="1" latinLnBrk="0" hangingPunct="1">
        <a:spcBef>
          <a:spcPct val="0"/>
        </a:spcBef>
        <a:buNone/>
        <a:defRPr sz="7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71386" indent="-571386" algn="l" defTabSz="1523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5300" kern="1200">
          <a:solidFill>
            <a:schemeClr val="tx1"/>
          </a:solidFill>
          <a:latin typeface="+mn-lt"/>
          <a:ea typeface="+mn-ea"/>
          <a:cs typeface="+mn-cs"/>
        </a:defRPr>
      </a:lvl1pPr>
      <a:lvl2pPr marL="1238003" indent="-476154" algn="l" defTabSz="1523696" rtl="0" eaLnBrk="1" latinLnBrk="0" hangingPunct="1">
        <a:spcBef>
          <a:spcPct val="20000"/>
        </a:spcBef>
        <a:buFont typeface="Arial" panose="020B0604020202020204" pitchFamily="34" charset="0"/>
        <a:buChar char="–"/>
        <a:defRPr sz="4700" kern="1200">
          <a:solidFill>
            <a:schemeClr val="tx1"/>
          </a:solidFill>
          <a:latin typeface="+mn-lt"/>
          <a:ea typeface="+mn-ea"/>
          <a:cs typeface="+mn-cs"/>
        </a:defRPr>
      </a:lvl2pPr>
      <a:lvl3pPr marL="1904620" indent="-380924" algn="l" defTabSz="1523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2666467" indent="-380924" algn="l" defTabSz="1523696" rtl="0" eaLnBrk="1" latinLnBrk="0" hangingPunct="1">
        <a:spcBef>
          <a:spcPct val="20000"/>
        </a:spcBef>
        <a:buFont typeface="Arial" panose="020B0604020202020204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4pPr>
      <a:lvl5pPr marL="3428314" indent="-380924" algn="l" defTabSz="1523696" rtl="0" eaLnBrk="1" latinLnBrk="0" hangingPunct="1">
        <a:spcBef>
          <a:spcPct val="20000"/>
        </a:spcBef>
        <a:buFont typeface="Arial" panose="020B0604020202020204" pitchFamily="34" charset="0"/>
        <a:buChar char="»"/>
        <a:defRPr sz="3300" kern="1200">
          <a:solidFill>
            <a:schemeClr val="tx1"/>
          </a:solidFill>
          <a:latin typeface="+mn-lt"/>
          <a:ea typeface="+mn-ea"/>
          <a:cs typeface="+mn-cs"/>
        </a:defRPr>
      </a:lvl5pPr>
      <a:lvl6pPr marL="4190163" indent="-380924" algn="l" defTabSz="1523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6pPr>
      <a:lvl7pPr marL="4952010" indent="-380924" algn="l" defTabSz="1523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7pPr>
      <a:lvl8pPr marL="5713857" indent="-380924" algn="l" defTabSz="1523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8pPr>
      <a:lvl9pPr marL="6475704" indent="-380924" algn="l" defTabSz="1523696" rtl="0" eaLnBrk="1" latinLnBrk="0" hangingPunct="1">
        <a:spcBef>
          <a:spcPct val="20000"/>
        </a:spcBef>
        <a:buFont typeface="Arial" panose="020B0604020202020204" pitchFamily="34" charset="0"/>
        <a:buChar char="•"/>
        <a:defRPr sz="3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PE"/>
      </a:defPPr>
      <a:lvl1pPr marL="0" algn="l" defTabSz="152369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61847" algn="l" defTabSz="152369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96" algn="l" defTabSz="152369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285543" algn="l" defTabSz="152369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4pPr>
      <a:lvl5pPr marL="3047390" algn="l" defTabSz="152369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5pPr>
      <a:lvl6pPr marL="3809237" algn="l" defTabSz="152369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6pPr>
      <a:lvl7pPr marL="4571086" algn="l" defTabSz="152369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7pPr>
      <a:lvl8pPr marL="5332933" algn="l" defTabSz="152369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8pPr>
      <a:lvl9pPr marL="6094780" algn="l" defTabSz="1523696" rtl="0" eaLnBrk="1" latinLnBrk="0" hangingPunct="1">
        <a:defRPr sz="3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f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1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.jpeg"/><Relationship Id="rId10" Type="http://schemas.openxmlformats.org/officeDocument/2006/relationships/image" Target="../media/image18.png"/><Relationship Id="rId4" Type="http://schemas.openxmlformats.org/officeDocument/2006/relationships/image" Target="../media/image4.jpe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.jpeg"/><Relationship Id="rId7" Type="http://schemas.openxmlformats.org/officeDocument/2006/relationships/image" Target="../media/image2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-10870" y="0"/>
            <a:ext cx="17067213" cy="9617005"/>
          </a:xfrm>
          <a:prstGeom prst="rect">
            <a:avLst/>
          </a:prstGeom>
          <a:gradFill>
            <a:gsLst>
              <a:gs pos="10000">
                <a:srgbClr val="C00000"/>
              </a:gs>
              <a:gs pos="50000">
                <a:srgbClr val="FF0000"/>
              </a:gs>
              <a:gs pos="85000">
                <a:srgbClr val="C00000"/>
              </a:gs>
            </a:gsLst>
          </a:gradFill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lIns="127981" tIns="63990" rIns="127981" bIns="63990" rtlCol="0" anchor="ctr"/>
          <a:lstStyle/>
          <a:p>
            <a:pPr algn="ctr"/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1667644" y="2819867"/>
            <a:ext cx="14468468" cy="3483994"/>
          </a:xfrm>
          <a:prstGeom prst="rect">
            <a:avLst/>
          </a:prstGeom>
        </p:spPr>
        <p:txBody>
          <a:bodyPr wrap="square" lIns="127981" tIns="63990" rIns="127981" bIns="63990">
            <a:spAutoFit/>
          </a:bodyPr>
          <a:lstStyle/>
          <a:p>
            <a:pPr algn="ctr"/>
            <a:endParaRPr lang="es-PE" sz="4000" b="1" dirty="0">
              <a:solidFill>
                <a:schemeClr val="bg1"/>
              </a:solidFill>
              <a:latin typeface="Arial Black" panose="020B0A04020102020204" pitchFamily="34" charset="0"/>
              <a:sym typeface="Calibri"/>
            </a:endParaRPr>
          </a:p>
          <a:p>
            <a:pPr algn="ctr"/>
            <a:endParaRPr lang="es-PE" sz="1800" b="1" dirty="0">
              <a:solidFill>
                <a:schemeClr val="bg1"/>
              </a:solidFill>
              <a:latin typeface="Arial Black" panose="020B0A04020102020204" pitchFamily="34" charset="0"/>
              <a:sym typeface="Calibri"/>
            </a:endParaRPr>
          </a:p>
          <a:p>
            <a:pPr algn="ctr"/>
            <a:r>
              <a:rPr lang="es-PE" sz="4000" b="1" dirty="0" smtClean="0">
                <a:solidFill>
                  <a:schemeClr val="bg1"/>
                </a:solidFill>
                <a:latin typeface="Arial Black" panose="020B0A04020102020204" pitchFamily="34" charset="0"/>
                <a:sym typeface="Calibri"/>
              </a:rPr>
              <a:t>II CONCURSO REGIONAL DE BUENAS PRÁCTICAS DOCENTES  Y DE GESTIÓN DEL DIRECTIVO EN EL MARCO </a:t>
            </a:r>
            <a:r>
              <a:rPr lang="es-PE" sz="4000" b="1" dirty="0">
                <a:solidFill>
                  <a:schemeClr val="bg1"/>
                </a:solidFill>
                <a:latin typeface="Arial Black" panose="020B0A04020102020204" pitchFamily="34" charset="0"/>
                <a:sym typeface="Calibri"/>
              </a:rPr>
              <a:t>DE LA </a:t>
            </a:r>
            <a:r>
              <a:rPr lang="es-PE" sz="4000" b="1" dirty="0" smtClean="0">
                <a:solidFill>
                  <a:schemeClr val="bg1"/>
                </a:solidFill>
                <a:latin typeface="Arial Black" panose="020B0A04020102020204" pitchFamily="34" charset="0"/>
                <a:sym typeface="Calibri"/>
              </a:rPr>
              <a:t>ESTRATEGIA APRENDO EN CASA</a:t>
            </a:r>
          </a:p>
          <a:p>
            <a:pPr algn="ctr"/>
            <a:r>
              <a:rPr lang="es-PE" sz="4000" b="1" dirty="0" smtClean="0">
                <a:solidFill>
                  <a:schemeClr val="bg1"/>
                </a:solidFill>
                <a:latin typeface="Arial Black" panose="020B0A04020102020204" pitchFamily="34" charset="0"/>
                <a:sym typeface="Calibri"/>
              </a:rPr>
              <a:t>(ETAPA UGEL)</a:t>
            </a:r>
            <a:endParaRPr lang="es-PE" sz="4000" b="1" dirty="0">
              <a:solidFill>
                <a:schemeClr val="bg1"/>
              </a:solidFill>
              <a:latin typeface="Arial Black" panose="020B0A04020102020204" pitchFamily="34" charset="0"/>
              <a:sym typeface="Calibri"/>
            </a:endParaRPr>
          </a:p>
        </p:txBody>
      </p:sp>
      <p:sp>
        <p:nvSpPr>
          <p:cNvPr id="11" name="Rectángulo 10"/>
          <p:cNvSpPr/>
          <p:nvPr/>
        </p:nvSpPr>
        <p:spPr>
          <a:xfrm>
            <a:off x="579217" y="1516742"/>
            <a:ext cx="4661918" cy="483173"/>
          </a:xfrm>
          <a:prstGeom prst="rect">
            <a:avLst/>
          </a:prstGeom>
        </p:spPr>
        <p:txBody>
          <a:bodyPr wrap="square" lIns="127981" tIns="63990" rIns="127981" bIns="63990">
            <a:spAutoFit/>
          </a:bodyPr>
          <a:lstStyle/>
          <a:p>
            <a:pPr algn="ctr"/>
            <a:r>
              <a:rPr lang="es-PE" sz="2300" b="1" dirty="0">
                <a:solidFill>
                  <a:schemeClr val="bg1"/>
                </a:solidFill>
                <a:latin typeface="+mn-lt"/>
                <a:sym typeface="Calibri"/>
              </a:rPr>
              <a:t>Dirección de Gestión Pedagógica</a:t>
            </a:r>
          </a:p>
        </p:txBody>
      </p:sp>
      <p:pic>
        <p:nvPicPr>
          <p:cNvPr id="1026" name="Picture 2" descr="C:\Users\Usuario\Pictures\LOGO_DREL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90" y="336414"/>
            <a:ext cx="5111173" cy="1034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F65F7EAF-5C4F-4981-B4B2-8E4265548BA7}"/>
              </a:ext>
            </a:extLst>
          </p:cNvPr>
          <p:cNvSpPr txBox="1"/>
          <p:nvPr/>
        </p:nvSpPr>
        <p:spPr>
          <a:xfrm>
            <a:off x="7129061" y="353999"/>
            <a:ext cx="3190596" cy="1288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PE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4294" y="449942"/>
            <a:ext cx="1838325" cy="2133600"/>
          </a:xfrm>
          <a:prstGeom prst="rect">
            <a:avLst/>
          </a:prstGeom>
        </p:spPr>
      </p:pic>
      <p:pic>
        <p:nvPicPr>
          <p:cNvPr id="8" name="Imagen 7" descr="E:\MILAGROS\Pictures\CEB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1"/>
          <a:stretch/>
        </p:blipFill>
        <p:spPr bwMode="auto">
          <a:xfrm>
            <a:off x="8564677" y="393556"/>
            <a:ext cx="2046173" cy="1954767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194495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ndo De Escritorio, Pastel, Teléfonos Móviles imagen png - imagen  transparente descarga gratuit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"/>
          <a:stretch/>
        </p:blipFill>
        <p:spPr bwMode="auto">
          <a:xfrm>
            <a:off x="0" y="0"/>
            <a:ext cx="17067213" cy="9601200"/>
          </a:xfrm>
          <a:prstGeom prst="rect">
            <a:avLst/>
          </a:prstGeom>
          <a:noFill/>
          <a:ln w="111125"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CuadroTexto 36"/>
          <p:cNvSpPr txBox="1"/>
          <p:nvPr/>
        </p:nvSpPr>
        <p:spPr>
          <a:xfrm>
            <a:off x="4763068" y="498518"/>
            <a:ext cx="8313477" cy="1328023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	EVIDENCIA DE LA BUENA PRÁCTICA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C:\Users\Usuario\Pictures\LOGO_DREL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58445"/>
            <a:ext cx="4400549" cy="1191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uadroTexto 7"/>
          <p:cNvSpPr txBox="1"/>
          <p:nvPr/>
        </p:nvSpPr>
        <p:spPr>
          <a:xfrm>
            <a:off x="814177" y="2375559"/>
            <a:ext cx="2960155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RESULTADOS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VIDEO BP ULTIM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61397" y="2093340"/>
            <a:ext cx="9654748" cy="7241061"/>
          </a:xfrm>
          <a:prstGeom prst="rect">
            <a:avLst/>
          </a:prstGeom>
          <a:ln w="85725" cap="rnd">
            <a:solidFill>
              <a:srgbClr val="00FF00"/>
            </a:solidFill>
          </a:ln>
        </p:spPr>
      </p:pic>
    </p:spTree>
    <p:extLst>
      <p:ext uri="{BB962C8B-B14F-4D97-AF65-F5344CB8AC3E}">
        <p14:creationId xmlns:p14="http://schemas.microsoft.com/office/powerpoint/2010/main" val="3372578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Fondo De Escritorio, Pastel, Teléfonos Móviles imagen png - imagen  transparente descarga gratui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"/>
          <a:stretch/>
        </p:blipFill>
        <p:spPr bwMode="auto">
          <a:xfrm>
            <a:off x="0" y="0"/>
            <a:ext cx="17067213" cy="960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Picture 2" descr="C:\Users\Usuario\Pictures\LOGO_DRE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1" y="158445"/>
            <a:ext cx="4400549" cy="1191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Imagen 6" descr="E:\MILAGROS\Pictures\CEBE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1"/>
          <a:stretch/>
        </p:blipFill>
        <p:spPr bwMode="auto">
          <a:xfrm>
            <a:off x="616015" y="1738369"/>
            <a:ext cx="2396126" cy="2206102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745" y="1679534"/>
            <a:ext cx="9927329" cy="7506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955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2330391" y="7406583"/>
            <a:ext cx="127394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PE" sz="2800" dirty="0" smtClean="0"/>
          </a:p>
          <a:p>
            <a:pPr algn="just"/>
            <a:r>
              <a:rPr lang="es-PE" sz="2600" dirty="0" smtClean="0"/>
              <a:t>.</a:t>
            </a:r>
            <a:endParaRPr lang="es-PE" sz="2600" dirty="0"/>
          </a:p>
        </p:txBody>
      </p:sp>
      <p:pic>
        <p:nvPicPr>
          <p:cNvPr id="6" name="Imagen 5" descr="Fondo De Escritorio, Pastel, Teléfonos Móviles imagen png - imagen  transparente descarga gratui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"/>
          <a:stretch/>
        </p:blipFill>
        <p:spPr bwMode="auto">
          <a:xfrm>
            <a:off x="1" y="0"/>
            <a:ext cx="17067212" cy="960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C:\Users\Usuario\Pictures\LOGO_DRE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7388"/>
            <a:ext cx="4416356" cy="1191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/>
          <p:cNvSpPr txBox="1"/>
          <p:nvPr/>
        </p:nvSpPr>
        <p:spPr>
          <a:xfrm>
            <a:off x="466261" y="2383872"/>
            <a:ext cx="10128738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s-PE" sz="9600" b="1" dirty="0" smtClean="0">
                <a:ln>
                  <a:solidFill>
                    <a:srgbClr val="00B0F0"/>
                  </a:solidFill>
                </a:ln>
                <a:solidFill>
                  <a:srgbClr val="0033CC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Lucida Handwriting" panose="03010101010101010101" pitchFamily="66" charset="0"/>
              </a:rPr>
              <a:t>“TELETERAPIA DE LENGUAJE EN CASA”</a:t>
            </a:r>
            <a:endParaRPr lang="es-PE" sz="9600" b="1" dirty="0">
              <a:ln>
                <a:solidFill>
                  <a:srgbClr val="00B0F0"/>
                </a:solidFill>
              </a:ln>
              <a:solidFill>
                <a:srgbClr val="0033CC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Lucida Handwriting" panose="03010101010101010101" pitchFamily="66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01173" y="3357328"/>
            <a:ext cx="6132810" cy="6132810"/>
          </a:xfrm>
          <a:prstGeom prst="rect">
            <a:avLst/>
          </a:prstGeom>
        </p:spPr>
      </p:pic>
      <p:pic>
        <p:nvPicPr>
          <p:cNvPr id="9" name="Imagen 8" descr="E:\MILAGROS\Pictures\CEBE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61"/>
          <a:stretch/>
        </p:blipFill>
        <p:spPr bwMode="auto">
          <a:xfrm>
            <a:off x="15069853" y="428961"/>
            <a:ext cx="1259565" cy="1249703"/>
          </a:xfrm>
          <a:prstGeom prst="flowChartConnector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750527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Fondo De Escritorio, Pastel, Teléfonos Móviles imagen png - imagen  transparente descarga gratui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"/>
          <a:stretch/>
        </p:blipFill>
        <p:spPr bwMode="auto">
          <a:xfrm>
            <a:off x="1" y="0"/>
            <a:ext cx="17067212" cy="960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CuadroTexto 36"/>
          <p:cNvSpPr txBox="1"/>
          <p:nvPr/>
        </p:nvSpPr>
        <p:spPr>
          <a:xfrm>
            <a:off x="4996964" y="1030980"/>
            <a:ext cx="9108143" cy="1328023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DESCRIPCIÓN  </a:t>
            </a:r>
            <a:r>
              <a:rPr lang="es-PE" sz="3600" dirty="0">
                <a:solidFill>
                  <a:schemeClr val="bg1"/>
                </a:solidFill>
                <a:latin typeface="Arial Black" panose="020B0A04020102020204" pitchFamily="34" charset="0"/>
              </a:rPr>
              <a:t>DE LA </a:t>
            </a:r>
            <a:r>
              <a:rPr lang="es-PE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BUENA PRÁCTICA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C:\Users\Usuario\Pictures\LOGO_DRE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7388"/>
            <a:ext cx="4416356" cy="1191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uadroTexto 10"/>
          <p:cNvSpPr txBox="1"/>
          <p:nvPr/>
        </p:nvSpPr>
        <p:spPr>
          <a:xfrm>
            <a:off x="1190515" y="6551099"/>
            <a:ext cx="6750997" cy="646986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COMPETENCIA PRIORIZADA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49321" y="7453720"/>
            <a:ext cx="6218634" cy="1569660"/>
          </a:xfrm>
          <a:prstGeom prst="round1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endParaRPr lang="es-PE" b="1" dirty="0" smtClean="0"/>
          </a:p>
          <a:p>
            <a:pPr algn="ctr"/>
            <a:r>
              <a:rPr lang="es-PE" sz="2800" b="1" dirty="0" smtClean="0"/>
              <a:t>Se </a:t>
            </a:r>
            <a:r>
              <a:rPr lang="es-PE" sz="2800" b="1" dirty="0"/>
              <a:t>comunica oralmente en su lengua </a:t>
            </a:r>
            <a:r>
              <a:rPr lang="es-PE" sz="2800" b="1" dirty="0" smtClean="0"/>
              <a:t>materna</a:t>
            </a:r>
          </a:p>
          <a:p>
            <a:endParaRPr lang="es-PE" b="1" dirty="0"/>
          </a:p>
        </p:txBody>
      </p:sp>
      <p:sp>
        <p:nvSpPr>
          <p:cNvPr id="9" name="CuadroTexto 8"/>
          <p:cNvSpPr txBox="1"/>
          <p:nvPr/>
        </p:nvSpPr>
        <p:spPr>
          <a:xfrm>
            <a:off x="1190515" y="2514148"/>
            <a:ext cx="3929975" cy="646986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EJE TEMÁTICO 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9796876" y="4797734"/>
            <a:ext cx="4308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PE" dirty="0" smtClean="0"/>
              <a:t>   </a:t>
            </a:r>
            <a:endParaRPr lang="es-PE" sz="2800" dirty="0"/>
          </a:p>
        </p:txBody>
      </p:sp>
      <p:sp>
        <p:nvSpPr>
          <p:cNvPr id="4" name="Flecha derecha 3"/>
          <p:cNvSpPr/>
          <p:nvPr/>
        </p:nvSpPr>
        <p:spPr>
          <a:xfrm>
            <a:off x="1190515" y="3277118"/>
            <a:ext cx="5067300" cy="1248234"/>
          </a:xfrm>
          <a:prstGeom prst="rightArrow">
            <a:avLst/>
          </a:prstGeom>
          <a:solidFill>
            <a:srgbClr val="00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4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PE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CONVIVENCIA EN EL HOGAR</a:t>
            </a:r>
            <a:r>
              <a:rPr lang="es-PE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algn="ctr"/>
            <a:endParaRPr lang="es-PE" sz="2400" dirty="0">
              <a:latin typeface="Arial Black" panose="020B0A04020102020204" pitchFamily="34" charset="0"/>
            </a:endParaRPr>
          </a:p>
        </p:txBody>
      </p:sp>
      <p:sp>
        <p:nvSpPr>
          <p:cNvPr id="5" name="Redondear rectángulo de esquina diagonal 4"/>
          <p:cNvSpPr/>
          <p:nvPr/>
        </p:nvSpPr>
        <p:spPr>
          <a:xfrm>
            <a:off x="7683393" y="3175334"/>
            <a:ext cx="7658101" cy="1330736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 smtClean="0"/>
              <a:t>Interactuar con su familia a través del lenguaje oral y comprensivo </a:t>
            </a:r>
            <a:r>
              <a:rPr lang="es-PE" sz="2400" b="1" dirty="0"/>
              <a:t>mediante técnicas específicas</a:t>
            </a:r>
            <a:r>
              <a:rPr lang="es-PE" sz="2400" b="1" dirty="0" smtClean="0"/>
              <a:t> para expresar sus interés, deseos y emociones</a:t>
            </a:r>
            <a:endParaRPr lang="es-PE" sz="2400" b="1" dirty="0"/>
          </a:p>
        </p:txBody>
      </p:sp>
      <p:sp>
        <p:nvSpPr>
          <p:cNvPr id="13" name="Flecha derecha 12"/>
          <p:cNvSpPr/>
          <p:nvPr/>
        </p:nvSpPr>
        <p:spPr>
          <a:xfrm>
            <a:off x="1190515" y="4997789"/>
            <a:ext cx="5067300" cy="1215014"/>
          </a:xfrm>
          <a:prstGeom prst="rightArrow">
            <a:avLst/>
          </a:prstGeom>
          <a:solidFill>
            <a:srgbClr val="00FF00"/>
          </a:solidFill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 sz="2400" b="1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s-PE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BIENESTAR</a:t>
            </a:r>
            <a:r>
              <a:rPr lang="es-PE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EMOCIONAL</a:t>
            </a:r>
            <a:endParaRPr lang="es-PE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s-PE" sz="2400" dirty="0">
              <a:latin typeface="Arial Black" panose="020B0A04020102020204" pitchFamily="34" charset="0"/>
            </a:endParaRPr>
          </a:p>
        </p:txBody>
      </p:sp>
      <p:sp>
        <p:nvSpPr>
          <p:cNvPr id="14" name="Redondear rectángulo de esquina diagonal 13"/>
          <p:cNvSpPr/>
          <p:nvPr/>
        </p:nvSpPr>
        <p:spPr>
          <a:xfrm>
            <a:off x="7683392" y="4879728"/>
            <a:ext cx="7658101" cy="1330736"/>
          </a:xfrm>
          <a:prstGeom prst="round2Diag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/>
              <a:t>E</a:t>
            </a:r>
            <a:r>
              <a:rPr lang="es-PE" sz="2400" b="1" dirty="0" smtClean="0"/>
              <a:t>l </a:t>
            </a:r>
            <a:r>
              <a:rPr lang="es-PE" sz="2400" b="1" dirty="0"/>
              <a:t>estudiante al mejorar la comunicación fortalece su seguridad y autoestima,  mejorando su interacción social con el entorno</a:t>
            </a:r>
            <a:r>
              <a:rPr lang="es-PE" b="1" dirty="0"/>
              <a:t>.</a:t>
            </a:r>
          </a:p>
        </p:txBody>
      </p:sp>
      <p:sp>
        <p:nvSpPr>
          <p:cNvPr id="15" name="CuadroTexto 14"/>
          <p:cNvSpPr txBox="1"/>
          <p:nvPr/>
        </p:nvSpPr>
        <p:spPr>
          <a:xfrm>
            <a:off x="7941512" y="7576876"/>
            <a:ext cx="7399982" cy="1427768"/>
          </a:xfrm>
          <a:prstGeom prst="round2SameRect">
            <a:avLst/>
          </a:prstGeom>
          <a:solidFill>
            <a:srgbClr val="CCFF33"/>
          </a:solidFill>
        </p:spPr>
        <p:txBody>
          <a:bodyPr wrap="square" rtlCol="0">
            <a:spAutoFit/>
          </a:bodyPr>
          <a:lstStyle/>
          <a:p>
            <a:pPr algn="ctr">
              <a:lnSpc>
                <a:spcPts val="1500"/>
              </a:lnSpc>
            </a:pPr>
            <a:endParaRPr lang="es-PE" sz="2400" b="1" dirty="0" smtClean="0"/>
          </a:p>
          <a:p>
            <a:pPr algn="ctr">
              <a:lnSpc>
                <a:spcPts val="1500"/>
              </a:lnSpc>
            </a:pPr>
            <a:endParaRPr lang="es-PE" sz="2400" b="1" dirty="0"/>
          </a:p>
          <a:p>
            <a:pPr algn="ctr">
              <a:lnSpc>
                <a:spcPts val="1500"/>
              </a:lnSpc>
            </a:pPr>
            <a:r>
              <a:rPr lang="es-PE" sz="2400" b="1" dirty="0" smtClean="0"/>
              <a:t>Enfoque </a:t>
            </a:r>
            <a:r>
              <a:rPr lang="es-PE" sz="2400" b="1" dirty="0"/>
              <a:t>inclusivo o de atención a la </a:t>
            </a:r>
            <a:r>
              <a:rPr lang="es-PE" sz="2400" b="1" dirty="0" smtClean="0"/>
              <a:t>diversidad</a:t>
            </a:r>
          </a:p>
          <a:p>
            <a:pPr algn="ctr">
              <a:lnSpc>
                <a:spcPts val="1500"/>
              </a:lnSpc>
            </a:pPr>
            <a:endParaRPr lang="es-PE" sz="2400" b="1" dirty="0"/>
          </a:p>
          <a:p>
            <a:pPr algn="ctr">
              <a:lnSpc>
                <a:spcPts val="1500"/>
              </a:lnSpc>
            </a:pPr>
            <a:r>
              <a:rPr lang="es-PE" sz="2400" b="1" dirty="0"/>
              <a:t>Enfoque </a:t>
            </a:r>
            <a:r>
              <a:rPr lang="es-PE" sz="2400" b="1" dirty="0" smtClean="0"/>
              <a:t>intercultural</a:t>
            </a:r>
          </a:p>
          <a:p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1154636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 descr="Fondo De Escritorio, Pastel, Teléfonos Móviles imagen png - imagen  transparente descarga gratui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"/>
          <a:stretch/>
        </p:blipFill>
        <p:spPr bwMode="auto">
          <a:xfrm>
            <a:off x="1" y="0"/>
            <a:ext cx="17067212" cy="960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CuadroTexto 36"/>
          <p:cNvSpPr txBox="1"/>
          <p:nvPr/>
        </p:nvSpPr>
        <p:spPr>
          <a:xfrm>
            <a:off x="5319780" y="974836"/>
            <a:ext cx="7209007" cy="646986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DESCRIPCIÓN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C:\Users\Usuario\Pictures\LOGO_DRE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7388"/>
            <a:ext cx="4416356" cy="11911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CuadroTexto 9"/>
          <p:cNvSpPr txBox="1"/>
          <p:nvPr/>
        </p:nvSpPr>
        <p:spPr>
          <a:xfrm>
            <a:off x="5748459" y="6088913"/>
            <a:ext cx="6351652" cy="510778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ALCANCE DE LA BUENA PRÁCTICA</a:t>
            </a:r>
            <a:endParaRPr lang="en-US" sz="24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869798" y="2132600"/>
            <a:ext cx="6108969" cy="646986"/>
          </a:xfrm>
          <a:prstGeom prst="round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33CC"/>
                </a:solidFill>
                <a:latin typeface="Arial Black" panose="020B0A04020102020204" pitchFamily="34" charset="0"/>
              </a:rPr>
              <a:t>OBJETIVOS ESPECÍFICOS</a:t>
            </a:r>
            <a:endParaRPr lang="en-US" sz="3200" dirty="0">
              <a:solidFill>
                <a:srgbClr val="0033CC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dondear rectángulo de esquina diagonal 3"/>
          <p:cNvSpPr/>
          <p:nvPr/>
        </p:nvSpPr>
        <p:spPr>
          <a:xfrm>
            <a:off x="2253764" y="3088388"/>
            <a:ext cx="5486400" cy="1251284"/>
          </a:xfrm>
          <a:prstGeom prst="round2DiagRect">
            <a:avLst/>
          </a:prstGeom>
          <a:solidFill>
            <a:srgbClr val="C9F1FF"/>
          </a:solidFill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PE" dirty="0" smtClean="0"/>
              <a:t> </a:t>
            </a:r>
          </a:p>
          <a:p>
            <a:pPr algn="just"/>
            <a:r>
              <a:rPr lang="es-PE" b="1" dirty="0" smtClean="0"/>
              <a:t>Evaluar</a:t>
            </a:r>
            <a:r>
              <a:rPr lang="es-PE" b="1" dirty="0"/>
              <a:t>, diagnosticar y atender las dificultades en el lenguaje y habla que presentan los estudiantes. </a:t>
            </a:r>
          </a:p>
          <a:p>
            <a:pPr algn="ctr"/>
            <a:endParaRPr lang="es-PE" dirty="0"/>
          </a:p>
        </p:txBody>
      </p:sp>
      <p:sp>
        <p:nvSpPr>
          <p:cNvPr id="11" name="Redondear rectángulo de esquina diagonal 10"/>
          <p:cNvSpPr/>
          <p:nvPr/>
        </p:nvSpPr>
        <p:spPr>
          <a:xfrm>
            <a:off x="9180179" y="3088388"/>
            <a:ext cx="5486400" cy="1187114"/>
          </a:xfrm>
          <a:prstGeom prst="round2DiagRect">
            <a:avLst/>
          </a:prstGeom>
          <a:solidFill>
            <a:srgbClr val="C9F1FF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PE" b="1" dirty="0"/>
              <a:t>Promover el desarrollo integral de los estudiantes con problemas de comunicación</a:t>
            </a:r>
          </a:p>
        </p:txBody>
      </p:sp>
      <p:sp>
        <p:nvSpPr>
          <p:cNvPr id="12" name="Redondear rectángulo de esquina diagonal 11"/>
          <p:cNvSpPr/>
          <p:nvPr/>
        </p:nvSpPr>
        <p:spPr>
          <a:xfrm>
            <a:off x="2328854" y="4482815"/>
            <a:ext cx="5486400" cy="1251284"/>
          </a:xfrm>
          <a:prstGeom prst="round2DiagRect">
            <a:avLst/>
          </a:prstGeom>
          <a:solidFill>
            <a:srgbClr val="C9F1FF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PE" dirty="0" smtClean="0"/>
              <a:t> </a:t>
            </a:r>
          </a:p>
          <a:p>
            <a:pPr algn="just"/>
            <a:r>
              <a:rPr lang="es-PE" b="1" dirty="0" smtClean="0"/>
              <a:t>Sensibilizar  </a:t>
            </a:r>
            <a:r>
              <a:rPr lang="es-PE" b="1" dirty="0"/>
              <a:t>a los padres de familia para que apoyen a sus hijos de manera activa en la </a:t>
            </a:r>
            <a:r>
              <a:rPr lang="es-PE" b="1" dirty="0" err="1"/>
              <a:t>Teleterapia</a:t>
            </a:r>
            <a:r>
              <a:rPr lang="es-PE" b="1" dirty="0"/>
              <a:t> de lenguaje</a:t>
            </a:r>
            <a:r>
              <a:rPr lang="es-PE" b="1" dirty="0" smtClean="0"/>
              <a:t>. </a:t>
            </a:r>
            <a:endParaRPr lang="es-PE" b="1" dirty="0"/>
          </a:p>
          <a:p>
            <a:pPr algn="ctr"/>
            <a:endParaRPr lang="es-PE" b="1" dirty="0"/>
          </a:p>
        </p:txBody>
      </p:sp>
      <p:sp>
        <p:nvSpPr>
          <p:cNvPr id="13" name="Redondear rectángulo de esquina diagonal 12"/>
          <p:cNvSpPr/>
          <p:nvPr/>
        </p:nvSpPr>
        <p:spPr>
          <a:xfrm>
            <a:off x="9180179" y="4395502"/>
            <a:ext cx="5486400" cy="1251284"/>
          </a:xfrm>
          <a:prstGeom prst="round2DiagRect">
            <a:avLst/>
          </a:prstGeom>
          <a:solidFill>
            <a:srgbClr val="C9F1FF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s-PE" dirty="0" smtClean="0"/>
              <a:t> </a:t>
            </a:r>
            <a:r>
              <a:rPr lang="es-PE" b="1" dirty="0"/>
              <a:t>Ofrecer asesoría a la familia en todo lo relacionado con el trabajo que se realizará con los estudiantes, a través de las herramientas tecnológicas.</a:t>
            </a: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390266"/>
              </p:ext>
            </p:extLst>
          </p:nvPr>
        </p:nvGraphicFramePr>
        <p:xfrm>
          <a:off x="4900105" y="6599691"/>
          <a:ext cx="8048359" cy="2773680"/>
        </p:xfrm>
        <a:graphic>
          <a:graphicData uri="http://schemas.openxmlformats.org/drawingml/2006/table">
            <a:tbl>
              <a:tblPr firstRow="1" bandRow="1">
                <a:tableStyleId>{B7DAB45A-C15A-4018-AF6A-0B1DAD7739BF}</a:tableStyleId>
              </a:tblPr>
              <a:tblGrid>
                <a:gridCol w="366181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438654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62810"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>
                          <a:solidFill>
                            <a:srgbClr val="0070C0"/>
                          </a:solidFill>
                        </a:rPr>
                        <a:t>NIVEL</a:t>
                      </a:r>
                      <a:endParaRPr lang="es-PE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00FF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>
                          <a:solidFill>
                            <a:srgbClr val="0070C0"/>
                          </a:solidFill>
                        </a:rPr>
                        <a:t>ESTUDIANTES</a:t>
                      </a:r>
                      <a:endParaRPr lang="es-PE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solidFill>
                      <a:srgbClr val="00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2810">
                <a:tc>
                  <a:txBody>
                    <a:bodyPr/>
                    <a:lstStyle/>
                    <a:p>
                      <a:pPr algn="ctr"/>
                      <a:r>
                        <a:rPr lang="es-PE" sz="3200" dirty="0" smtClean="0"/>
                        <a:t>INICIAL	</a:t>
                      </a:r>
                      <a:endParaRPr lang="es-PE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08</a:t>
                      </a:r>
                      <a:endParaRPr lang="es-PE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2810"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PRIMARIA</a:t>
                      </a:r>
                      <a:endParaRPr lang="es-P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14</a:t>
                      </a:r>
                      <a:endParaRPr lang="es-P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2810"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SECUNDARIA</a:t>
                      </a:r>
                      <a:endParaRPr lang="es-PE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dirty="0" smtClean="0"/>
                        <a:t>01</a:t>
                      </a:r>
                      <a:endParaRPr lang="es-PE" dirty="0"/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2810"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/>
                        <a:t>TOTAL</a:t>
                      </a:r>
                      <a:endParaRPr lang="es-PE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/>
                        <a:t>23</a:t>
                      </a:r>
                      <a:endParaRPr lang="es-PE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2323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Fondo De Escritorio, Pastel, Teléfonos Móviles imagen png - imagen  transparente descarga gratui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"/>
          <a:stretch/>
        </p:blipFill>
        <p:spPr bwMode="auto">
          <a:xfrm>
            <a:off x="-1" y="0"/>
            <a:ext cx="17067213" cy="960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7" name="CuadroTexto 36"/>
          <p:cNvSpPr txBox="1"/>
          <p:nvPr/>
        </p:nvSpPr>
        <p:spPr>
          <a:xfrm>
            <a:off x="4847339" y="585718"/>
            <a:ext cx="12010291" cy="646986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2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PROCESOS PEDAGÓGICOS DE LA BUENA PRÁCTICA</a:t>
            </a:r>
            <a:endParaRPr lang="en-US" sz="32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7" name="Picture 2" descr="C:\Users\Usuario\Pictures\LOGO_DRE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81" y="313642"/>
            <a:ext cx="4400549" cy="1191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uadroTexto 11"/>
          <p:cNvSpPr txBox="1"/>
          <p:nvPr/>
        </p:nvSpPr>
        <p:spPr>
          <a:xfrm>
            <a:off x="572557" y="2066900"/>
            <a:ext cx="3465422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PLANIFICACIÓN</a:t>
            </a:r>
            <a:endParaRPr lang="en-US" sz="28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549626" y="8492962"/>
            <a:ext cx="13126813" cy="979205"/>
          </a:xfrm>
          <a:prstGeom prst="roundRect">
            <a:avLst/>
          </a:prstGeom>
          <a:solidFill>
            <a:srgbClr val="00FFFF"/>
          </a:solidFill>
          <a:ln w="28575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PE" b="1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s-PE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Revisión </a:t>
            </a:r>
            <a:r>
              <a:rPr lang="es-P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 informe psicopedagógico y </a:t>
            </a:r>
            <a:r>
              <a:rPr lang="es-PE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POI (Plan de Orientación Individual)</a:t>
            </a:r>
            <a:endParaRPr lang="es-P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PE" dirty="0"/>
          </a:p>
        </p:txBody>
      </p:sp>
      <p:sp>
        <p:nvSpPr>
          <p:cNvPr id="9" name="Rectángulo redondeado 8"/>
          <p:cNvSpPr/>
          <p:nvPr/>
        </p:nvSpPr>
        <p:spPr>
          <a:xfrm>
            <a:off x="572557" y="7477496"/>
            <a:ext cx="11558769" cy="962616"/>
          </a:xfrm>
          <a:prstGeom prst="roundRect">
            <a:avLst/>
          </a:prstGeom>
          <a:solidFill>
            <a:srgbClr val="CFAFE7"/>
          </a:solidFill>
          <a:ln w="28575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PE" dirty="0" smtClean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b="1" dirty="0" smtClean="0">
                <a:latin typeface="Calibri" panose="020F0502020204030204" pitchFamily="34" charset="0"/>
                <a:ea typeface="Calibri" panose="020F0502020204030204" pitchFamily="34" charset="0"/>
              </a:rPr>
              <a:t>Entrevista </a:t>
            </a:r>
            <a:r>
              <a:rPr lang="es-PE" b="1" dirty="0">
                <a:latin typeface="Calibri" panose="020F0502020204030204" pitchFamily="34" charset="0"/>
                <a:ea typeface="Calibri" panose="020F0502020204030204" pitchFamily="34" charset="0"/>
              </a:rPr>
              <a:t>con el docente inclusivo y SAANEE para conocer al estudiante</a:t>
            </a:r>
            <a:endParaRPr lang="es-PE" sz="2400" b="1" dirty="0"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algn="ctr"/>
            <a:endParaRPr lang="es-PE" dirty="0"/>
          </a:p>
        </p:txBody>
      </p:sp>
      <p:sp>
        <p:nvSpPr>
          <p:cNvPr id="10" name="Rectángulo redondeado 9"/>
          <p:cNvSpPr/>
          <p:nvPr/>
        </p:nvSpPr>
        <p:spPr>
          <a:xfrm>
            <a:off x="511936" y="6428128"/>
            <a:ext cx="9870855" cy="996518"/>
          </a:xfrm>
          <a:prstGeom prst="roundRect">
            <a:avLst/>
          </a:prstGeom>
          <a:solidFill>
            <a:srgbClr val="FFFF00"/>
          </a:solidFill>
          <a:ln w="28575">
            <a:solidFill>
              <a:srgbClr val="FFFF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es-PE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Evaluaciones individuales para identificar las dificultades de habilidades comunicativas</a:t>
            </a:r>
            <a:endParaRPr lang="es-P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PE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572557" y="5486476"/>
            <a:ext cx="8411022" cy="939799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Entrevista con la familia, para conocer el medio de conectividad y sensibilizarla para que participe de las sesiones de TELETERAPIA</a:t>
            </a:r>
            <a:endParaRPr lang="es-PE" b="1" dirty="0"/>
          </a:p>
        </p:txBody>
      </p:sp>
      <p:sp>
        <p:nvSpPr>
          <p:cNvPr id="13" name="Rectángulo redondeado 12"/>
          <p:cNvSpPr/>
          <p:nvPr/>
        </p:nvSpPr>
        <p:spPr>
          <a:xfrm>
            <a:off x="612941" y="3488036"/>
            <a:ext cx="5601386" cy="936921"/>
          </a:xfrm>
          <a:prstGeom prst="roundRect">
            <a:avLst/>
          </a:prstGeom>
          <a:solidFill>
            <a:srgbClr val="FFCC66"/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b="1" dirty="0">
                <a:latin typeface="Calibri" panose="020F0502020204030204" pitchFamily="34" charset="0"/>
                <a:ea typeface="Calibri" panose="020F0502020204030204" pitchFamily="34" charset="0"/>
              </a:rPr>
              <a:t>Elaborar plan de intervención de lenguaje y habla para cada estudiante</a:t>
            </a:r>
            <a:endParaRPr lang="es-PE" b="1" dirty="0"/>
          </a:p>
        </p:txBody>
      </p:sp>
      <p:sp>
        <p:nvSpPr>
          <p:cNvPr id="15" name="Rectángulo redondeado 14"/>
          <p:cNvSpPr/>
          <p:nvPr/>
        </p:nvSpPr>
        <p:spPr>
          <a:xfrm>
            <a:off x="572557" y="4461073"/>
            <a:ext cx="6854938" cy="984124"/>
          </a:xfrm>
          <a:prstGeom prst="roundRect">
            <a:avLst/>
          </a:prstGeom>
          <a:solidFill>
            <a:srgbClr val="92D050"/>
          </a:solidFill>
          <a:ln w="28575">
            <a:solidFill>
              <a:srgbClr val="00FF99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PE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 </a:t>
            </a:r>
            <a:endParaRPr lang="es-PE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s-PE" b="1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Establecer </a:t>
            </a:r>
            <a:r>
              <a:rPr lang="es-PE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el horario de intervención con la familia.</a:t>
            </a:r>
            <a:endParaRPr lang="es-PE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s-PE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76439" y="7960130"/>
            <a:ext cx="1176193" cy="145087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49155">
            <a:off x="14743618" y="8069644"/>
            <a:ext cx="1301482" cy="1422044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83581" y="5279377"/>
            <a:ext cx="1315452" cy="1235047"/>
          </a:xfrm>
          <a:prstGeom prst="ellipse">
            <a:avLst/>
          </a:prstGeom>
        </p:spPr>
      </p:pic>
      <p:pic>
        <p:nvPicPr>
          <p:cNvPr id="16" name="Imagen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99033" y="5194266"/>
            <a:ext cx="1106904" cy="1235047"/>
          </a:xfrm>
          <a:prstGeom prst="ellipse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3629" y="7054046"/>
            <a:ext cx="1483349" cy="1412491"/>
          </a:xfrm>
          <a:prstGeom prst="rect">
            <a:avLst/>
          </a:prstGeom>
        </p:spPr>
      </p:pic>
      <p:pic>
        <p:nvPicPr>
          <p:cNvPr id="18" name="Imagen 1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95375" y="3447986"/>
            <a:ext cx="1507958" cy="940531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55715" y="6414606"/>
            <a:ext cx="1258764" cy="1028447"/>
          </a:xfrm>
          <a:prstGeom prst="rect">
            <a:avLst/>
          </a:prstGeom>
        </p:spPr>
      </p:pic>
      <p:pic>
        <p:nvPicPr>
          <p:cNvPr id="20" name="Imagen 19"/>
          <p:cNvPicPr>
            <a:picLocks noChangeAspect="1"/>
          </p:cNvPicPr>
          <p:nvPr/>
        </p:nvPicPr>
        <p:blipFill rotWithShape="1">
          <a:blip r:embed="rId11"/>
          <a:srcRect t="22417"/>
          <a:stretch/>
        </p:blipFill>
        <p:spPr>
          <a:xfrm>
            <a:off x="7473723" y="4623321"/>
            <a:ext cx="1328674" cy="820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1929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n 23" descr="Fondo De Escritorio, Pastel, Teléfonos Móviles imagen png - imagen  transparente descarga gratuita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"/>
          <a:stretch/>
        </p:blipFill>
        <p:spPr bwMode="auto">
          <a:xfrm>
            <a:off x="29835" y="-6710"/>
            <a:ext cx="17037378" cy="96079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C:\Users\Usuario\Pictures\LOGO_DRELP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6" y="301907"/>
            <a:ext cx="4400549" cy="1191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CuadroTexto 10"/>
          <p:cNvSpPr txBox="1"/>
          <p:nvPr/>
        </p:nvSpPr>
        <p:spPr>
          <a:xfrm>
            <a:off x="1261035" y="2076538"/>
            <a:ext cx="2840429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APLICACIÓN</a:t>
            </a:r>
            <a:endParaRPr lang="en-US" sz="28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162550" y="573032"/>
            <a:ext cx="8028092" cy="715089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PROCESOS PEDAGÓGICOS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2482" y="3160699"/>
            <a:ext cx="3489049" cy="185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4498" y="6428382"/>
            <a:ext cx="1696551" cy="17140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69789" y="6559987"/>
            <a:ext cx="1184211" cy="15181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ctángulo redondeado 8"/>
          <p:cNvSpPr/>
          <p:nvPr/>
        </p:nvSpPr>
        <p:spPr>
          <a:xfrm>
            <a:off x="6112401" y="4985805"/>
            <a:ext cx="3356822" cy="1282426"/>
          </a:xfrm>
          <a:prstGeom prst="roundRect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 smtClean="0">
                <a:solidFill>
                  <a:schemeClr val="tx1"/>
                </a:solidFill>
              </a:rPr>
              <a:t>Sesión </a:t>
            </a:r>
            <a:r>
              <a:rPr lang="es-PE" sz="2400" b="1" dirty="0">
                <a:solidFill>
                  <a:schemeClr val="tx1"/>
                </a:solidFill>
              </a:rPr>
              <a:t>de intervención e interacción con el </a:t>
            </a:r>
            <a:r>
              <a:rPr lang="es-PE" sz="2400" b="1" dirty="0" smtClean="0">
                <a:solidFill>
                  <a:schemeClr val="tx1"/>
                </a:solidFill>
              </a:rPr>
              <a:t>estudiante.</a:t>
            </a:r>
            <a:endParaRPr lang="es-PE" sz="2400" b="1" dirty="0"/>
          </a:p>
        </p:txBody>
      </p:sp>
      <p:sp>
        <p:nvSpPr>
          <p:cNvPr id="10" name="Rectángulo redondeado 9"/>
          <p:cNvSpPr/>
          <p:nvPr/>
        </p:nvSpPr>
        <p:spPr>
          <a:xfrm>
            <a:off x="10740529" y="8047169"/>
            <a:ext cx="3356822" cy="1282426"/>
          </a:xfrm>
          <a:prstGeom prst="roundRect">
            <a:avLst/>
          </a:prstGeom>
          <a:solidFill>
            <a:srgbClr val="00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>
                <a:solidFill>
                  <a:schemeClr val="tx1"/>
                </a:solidFill>
              </a:rPr>
              <a:t>Orientación a la familia de las técnicas terapéuticas </a:t>
            </a:r>
          </a:p>
        </p:txBody>
      </p:sp>
      <p:sp>
        <p:nvSpPr>
          <p:cNvPr id="12" name="Rectángulo redondeado 11"/>
          <p:cNvSpPr/>
          <p:nvPr/>
        </p:nvSpPr>
        <p:spPr>
          <a:xfrm>
            <a:off x="5920412" y="8093338"/>
            <a:ext cx="3356822" cy="1282426"/>
          </a:xfrm>
          <a:prstGeom prst="roundRect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>
                <a:solidFill>
                  <a:schemeClr val="tx1"/>
                </a:solidFill>
              </a:rPr>
              <a:t>Aplica en casa lo aprendido en rutinas de la vida diaria.</a:t>
            </a:r>
          </a:p>
        </p:txBody>
      </p:sp>
      <p:sp>
        <p:nvSpPr>
          <p:cNvPr id="13" name="Rectángulo redondeado 12"/>
          <p:cNvSpPr/>
          <p:nvPr/>
        </p:nvSpPr>
        <p:spPr>
          <a:xfrm>
            <a:off x="10863310" y="4951971"/>
            <a:ext cx="3356822" cy="127168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>
                <a:solidFill>
                  <a:schemeClr val="tx1"/>
                </a:solidFill>
              </a:rPr>
              <a:t>Práctica de los ejercicios terapéuticos para la producción oral.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957233" y="3371850"/>
            <a:ext cx="3768417" cy="15659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53458" y="3130118"/>
            <a:ext cx="2754237" cy="16473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Rectángulo redondeado 14"/>
          <p:cNvSpPr/>
          <p:nvPr/>
        </p:nvSpPr>
        <p:spPr>
          <a:xfrm>
            <a:off x="1261035" y="4820491"/>
            <a:ext cx="3374645" cy="1431501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2400" b="1" dirty="0">
                <a:solidFill>
                  <a:schemeClr val="tx1"/>
                </a:solidFill>
              </a:rPr>
              <a:t>Capacitación grupal de interacción con el uso de herramientas de Zoom</a:t>
            </a:r>
          </a:p>
        </p:txBody>
      </p:sp>
      <p:cxnSp>
        <p:nvCxnSpPr>
          <p:cNvPr id="20" name="Conector recto de flecha 19"/>
          <p:cNvCxnSpPr/>
          <p:nvPr/>
        </p:nvCxnSpPr>
        <p:spPr>
          <a:xfrm>
            <a:off x="4635681" y="4097689"/>
            <a:ext cx="1284731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/>
          <p:nvPr/>
        </p:nvCxnSpPr>
        <p:spPr>
          <a:xfrm flipV="1">
            <a:off x="9510976" y="4197141"/>
            <a:ext cx="1396138" cy="2606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>
            <a:off x="12283621" y="6251992"/>
            <a:ext cx="0" cy="29890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Conector recto de flecha 31"/>
          <p:cNvCxnSpPr/>
          <p:nvPr/>
        </p:nvCxnSpPr>
        <p:spPr>
          <a:xfrm flipH="1">
            <a:off x="4383895" y="8146978"/>
            <a:ext cx="1079317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8" name="Conector recto de flecha 47"/>
          <p:cNvCxnSpPr/>
          <p:nvPr/>
        </p:nvCxnSpPr>
        <p:spPr>
          <a:xfrm flipH="1">
            <a:off x="9469223" y="8146978"/>
            <a:ext cx="1079317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ZUMICO VIDEO 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 rot="5400000">
            <a:off x="1375095" y="6904946"/>
            <a:ext cx="2930517" cy="178689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FF66FF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17" name="CuadroTexto 16"/>
          <p:cNvSpPr txBox="1"/>
          <p:nvPr/>
        </p:nvSpPr>
        <p:spPr>
          <a:xfrm>
            <a:off x="946713" y="7598336"/>
            <a:ext cx="13658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 smtClean="0"/>
              <a:t>VIDEO</a:t>
            </a:r>
            <a:endParaRPr lang="es-PE" b="1" dirty="0"/>
          </a:p>
        </p:txBody>
      </p:sp>
    </p:spTree>
    <p:extLst>
      <p:ext uri="{BB962C8B-B14F-4D97-AF65-F5344CB8AC3E}">
        <p14:creationId xmlns:p14="http://schemas.microsoft.com/office/powerpoint/2010/main" val="124936465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Fondo De Escritorio, Pastel, Teléfonos Móviles imagen png - imagen  transparente descarga gratui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"/>
          <a:stretch/>
        </p:blipFill>
        <p:spPr bwMode="auto">
          <a:xfrm>
            <a:off x="0" y="16434"/>
            <a:ext cx="17067213" cy="9584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C:\Users\Usuario\Pictures\LOGO_DRE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6" y="301907"/>
            <a:ext cx="4400549" cy="1191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CuadroTexto 4"/>
          <p:cNvSpPr txBox="1"/>
          <p:nvPr/>
        </p:nvSpPr>
        <p:spPr>
          <a:xfrm>
            <a:off x="1134871" y="1949291"/>
            <a:ext cx="3019343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2800" dirty="0" smtClean="0">
                <a:solidFill>
                  <a:prstClr val="white"/>
                </a:solidFill>
                <a:latin typeface="Arial Black" panose="020B0A04020102020204" pitchFamily="34" charset="0"/>
              </a:rPr>
              <a:t>EVALUACIÓN</a:t>
            </a:r>
            <a:endParaRPr lang="en-US" sz="28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5276850" y="573032"/>
            <a:ext cx="7913792" cy="715089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PROCESOS PEDAGÓGICOS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4871" y="3189342"/>
            <a:ext cx="8295997" cy="430170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41467" y="2556296"/>
            <a:ext cx="4629610" cy="679570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4593990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 descr="Fondo De Escritorio, Pastel, Teléfonos Móviles imagen png - imagen  transparente descarga gratui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"/>
          <a:stretch/>
        </p:blipFill>
        <p:spPr bwMode="auto">
          <a:xfrm>
            <a:off x="0" y="0"/>
            <a:ext cx="17067213" cy="96012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C:\Users\Usuario\Pictures\LOGO_DRE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07" y="301908"/>
            <a:ext cx="3589644" cy="9716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CuadroTexto 11"/>
          <p:cNvSpPr txBox="1"/>
          <p:nvPr/>
        </p:nvSpPr>
        <p:spPr>
          <a:xfrm>
            <a:off x="1258163" y="2028429"/>
            <a:ext cx="2866219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IMPACTO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087940" y="402330"/>
            <a:ext cx="7176440" cy="715089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PROCESOS PEDAGÓGICOS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Elipse 2"/>
          <p:cNvSpPr/>
          <p:nvPr/>
        </p:nvSpPr>
        <p:spPr>
          <a:xfrm>
            <a:off x="1395108" y="6360727"/>
            <a:ext cx="3253931" cy="2442345"/>
          </a:xfrm>
          <a:prstGeom prst="ellipse">
            <a:avLst/>
          </a:prstGeom>
          <a:solidFill>
            <a:srgbClr val="00FFFF"/>
          </a:solidFill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latin typeface="Arial Narrow" panose="020B0606020202030204" pitchFamily="34" charset="0"/>
              </a:rPr>
              <a:t>Acceso a las terapias</a:t>
            </a:r>
          </a:p>
          <a:p>
            <a:pPr algn="ctr"/>
            <a:r>
              <a:rPr lang="es-PE" b="1" dirty="0" smtClean="0">
                <a:latin typeface="Arial Narrow" panose="020B0606020202030204" pitchFamily="34" charset="0"/>
              </a:rPr>
              <a:t>Distanciamiento social</a:t>
            </a:r>
          </a:p>
          <a:p>
            <a:pPr algn="ctr"/>
            <a:r>
              <a:rPr lang="es-PE" b="1" dirty="0" smtClean="0">
                <a:latin typeface="Arial Narrow" panose="020B0606020202030204" pitchFamily="34" charset="0"/>
              </a:rPr>
              <a:t>Lugares distantes</a:t>
            </a:r>
            <a:endParaRPr lang="es-PE" b="1" dirty="0">
              <a:latin typeface="Arial Narrow" panose="020B0606020202030204" pitchFamily="34" charset="0"/>
            </a:endParaRPr>
          </a:p>
        </p:txBody>
      </p:sp>
      <p:sp>
        <p:nvSpPr>
          <p:cNvPr id="8" name="Elipse 7"/>
          <p:cNvSpPr/>
          <p:nvPr/>
        </p:nvSpPr>
        <p:spPr>
          <a:xfrm>
            <a:off x="1395109" y="3423113"/>
            <a:ext cx="3001311" cy="2438399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latin typeface="Arial Narrow" panose="020B0606020202030204" pitchFamily="34" charset="0"/>
              </a:rPr>
              <a:t>Empoderamiento a los padres de familia</a:t>
            </a:r>
            <a:endParaRPr lang="es-PE" b="1" dirty="0"/>
          </a:p>
        </p:txBody>
      </p:sp>
      <p:sp>
        <p:nvSpPr>
          <p:cNvPr id="9" name="Elipse 8"/>
          <p:cNvSpPr/>
          <p:nvPr/>
        </p:nvSpPr>
        <p:spPr>
          <a:xfrm>
            <a:off x="6969510" y="1954659"/>
            <a:ext cx="3244079" cy="2442345"/>
          </a:xfrm>
          <a:prstGeom prst="ellipse">
            <a:avLst/>
          </a:prstGeom>
          <a:solidFill>
            <a:srgbClr val="ED7511"/>
          </a:solidFill>
          <a:ln w="57150">
            <a:solidFill>
              <a:srgbClr val="FFCC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latin typeface="Arial Narrow" panose="020B0606020202030204" pitchFamily="34" charset="0"/>
              </a:rPr>
              <a:t>Fortalecimiento del lenguaje y habla</a:t>
            </a:r>
            <a:endParaRPr lang="es-PE" b="1" dirty="0">
              <a:latin typeface="Arial Narrow" panose="020B0606020202030204" pitchFamily="34" charset="0"/>
            </a:endParaRPr>
          </a:p>
        </p:txBody>
      </p:sp>
      <p:sp>
        <p:nvSpPr>
          <p:cNvPr id="10" name="Elipse 9"/>
          <p:cNvSpPr/>
          <p:nvPr/>
        </p:nvSpPr>
        <p:spPr>
          <a:xfrm>
            <a:off x="12786681" y="3063106"/>
            <a:ext cx="3067050" cy="2442345"/>
          </a:xfrm>
          <a:prstGeom prst="ellipse">
            <a:avLst/>
          </a:prstGeom>
          <a:solidFill>
            <a:srgbClr val="CC00FF"/>
          </a:solidFill>
          <a:ln w="57150">
            <a:solidFill>
              <a:srgbClr val="9900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/>
              <a:t>Participación activa en las sesiones  de Aprendo en casa</a:t>
            </a:r>
            <a:endParaRPr lang="es-PE" b="1" dirty="0"/>
          </a:p>
        </p:txBody>
      </p:sp>
      <p:sp>
        <p:nvSpPr>
          <p:cNvPr id="11" name="Elipse 10"/>
          <p:cNvSpPr/>
          <p:nvPr/>
        </p:nvSpPr>
        <p:spPr>
          <a:xfrm>
            <a:off x="12973051" y="6024057"/>
            <a:ext cx="3124199" cy="2394634"/>
          </a:xfrm>
          <a:prstGeom prst="ellipse">
            <a:avLst/>
          </a:prstGeom>
          <a:solidFill>
            <a:srgbClr val="C9F1FF"/>
          </a:solidFill>
          <a:ln w="57150">
            <a:solidFill>
              <a:srgbClr val="00FF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PE" b="1" dirty="0" smtClean="0">
                <a:latin typeface="Arial Narrow" panose="020B0606020202030204" pitchFamily="34" charset="0"/>
              </a:rPr>
              <a:t>Comunicación fluida  y buen vinculo emocional en su entorno familiar y social</a:t>
            </a:r>
            <a:r>
              <a:rPr lang="es-PE" dirty="0" smtClean="0">
                <a:latin typeface="Arial Narrow" panose="020B0606020202030204" pitchFamily="34" charset="0"/>
              </a:rPr>
              <a:t>.</a:t>
            </a:r>
            <a:endParaRPr lang="es-PE" dirty="0"/>
          </a:p>
        </p:txBody>
      </p:sp>
      <p:sp>
        <p:nvSpPr>
          <p:cNvPr id="13" name="CuadroTexto 12"/>
          <p:cNvSpPr txBox="1"/>
          <p:nvPr/>
        </p:nvSpPr>
        <p:spPr>
          <a:xfrm>
            <a:off x="5873003" y="8294417"/>
            <a:ext cx="5691935" cy="1191816"/>
          </a:xfrm>
          <a:prstGeom prst="roundRect">
            <a:avLst/>
          </a:prstGeom>
          <a:solidFill>
            <a:srgbClr val="00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TELETERAPIA DE LENGUAJE</a:t>
            </a:r>
          </a:p>
          <a:p>
            <a:pPr algn="ctr"/>
            <a:r>
              <a:rPr lang="en-US" sz="3200" dirty="0" smtClean="0">
                <a:solidFill>
                  <a:schemeClr val="tx1"/>
                </a:solidFill>
                <a:latin typeface="Bahnschrift SemiBold SemiConden" panose="020B0502040204020203" pitchFamily="34" charset="0"/>
              </a:rPr>
              <a:t> EN CASA</a:t>
            </a:r>
            <a:endParaRPr lang="en-US" sz="3200" dirty="0">
              <a:solidFill>
                <a:schemeClr val="tx1"/>
              </a:solidFill>
              <a:latin typeface="Bahnschrift SemiBold SemiConden" panose="020B0502040204020203" pitchFamily="34" charset="0"/>
            </a:endParaRPr>
          </a:p>
        </p:txBody>
      </p:sp>
      <p:cxnSp>
        <p:nvCxnSpPr>
          <p:cNvPr id="14" name="Conector recto de flecha 13"/>
          <p:cNvCxnSpPr/>
          <p:nvPr/>
        </p:nvCxnSpPr>
        <p:spPr>
          <a:xfrm flipV="1">
            <a:off x="8591550" y="4610100"/>
            <a:ext cx="0" cy="48941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Conector recto de flecha 15"/>
          <p:cNvCxnSpPr/>
          <p:nvPr/>
        </p:nvCxnSpPr>
        <p:spPr>
          <a:xfrm flipV="1">
            <a:off x="11581655" y="5264628"/>
            <a:ext cx="833083" cy="564672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/>
          <p:cNvCxnSpPr/>
          <p:nvPr/>
        </p:nvCxnSpPr>
        <p:spPr>
          <a:xfrm>
            <a:off x="11820606" y="7221374"/>
            <a:ext cx="915417" cy="18026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Conector recto de flecha 20"/>
          <p:cNvCxnSpPr/>
          <p:nvPr/>
        </p:nvCxnSpPr>
        <p:spPr>
          <a:xfrm flipH="1" flipV="1">
            <a:off x="4816020" y="5361312"/>
            <a:ext cx="990951" cy="467988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de flecha 23"/>
          <p:cNvCxnSpPr/>
          <p:nvPr/>
        </p:nvCxnSpPr>
        <p:spPr>
          <a:xfrm flipH="1">
            <a:off x="4816020" y="7131242"/>
            <a:ext cx="873101" cy="450657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0" name="Imagen 3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796" y="5264628"/>
            <a:ext cx="4208729" cy="28646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779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 descr="Fondo De Escritorio, Pastel, Teléfonos Móviles imagen png - imagen  transparente descarga gratuita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8"/>
          <a:stretch/>
        </p:blipFill>
        <p:spPr bwMode="auto">
          <a:xfrm>
            <a:off x="0" y="-6032"/>
            <a:ext cx="17067213" cy="960723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2" descr="C:\Users\Usuario\Pictures\LOGO_DRELP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1" y="155830"/>
            <a:ext cx="4400549" cy="1191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CuadroTexto 7"/>
          <p:cNvSpPr txBox="1"/>
          <p:nvPr/>
        </p:nvSpPr>
        <p:spPr>
          <a:xfrm>
            <a:off x="1018879" y="1773744"/>
            <a:ext cx="3315291" cy="578882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TECNOLOGÍA</a:t>
            </a:r>
            <a:endParaRPr lang="en-US" sz="28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5234927" y="393854"/>
            <a:ext cx="8088492" cy="715089"/>
          </a:xfrm>
          <a:prstGeom prst="round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PE" sz="36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PROCESOS PEDAGÓGICOS</a:t>
            </a:r>
            <a:endParaRPr lang="en-US" sz="3600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879" y="2926623"/>
            <a:ext cx="5058071" cy="33479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7121" y="3595895"/>
            <a:ext cx="3939697" cy="391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AutoShape 2" descr="blob:https://web.whatsapp.com/b8c66d8a-a28e-4e15-bd39-074b3171ab8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PE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097" y="7817245"/>
            <a:ext cx="1962151" cy="1081293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7689" y="6843667"/>
            <a:ext cx="1390890" cy="132510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00495" y="2926623"/>
            <a:ext cx="3796705" cy="4579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323419" y="7817245"/>
            <a:ext cx="1677071" cy="1510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9022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19598</TotalTime>
  <Words>381</Words>
  <Application>Microsoft Office PowerPoint</Application>
  <PresentationFormat>Personalizado</PresentationFormat>
  <Paragraphs>81</Paragraphs>
  <Slides>11</Slides>
  <Notes>0</Notes>
  <HiddenSlides>0</HiddenSlides>
  <MMClips>2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2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JESUS ERNESTO BARRERA TORRES</dc:creator>
  <cp:lastModifiedBy>ugel</cp:lastModifiedBy>
  <cp:revision>1051</cp:revision>
  <cp:lastPrinted>2019-06-26T23:47:50Z</cp:lastPrinted>
  <dcterms:modified xsi:type="dcterms:W3CDTF">2020-12-21T17:52:37Z</dcterms:modified>
</cp:coreProperties>
</file>